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717" r:id="rId2"/>
    <p:sldId id="338" r:id="rId3"/>
    <p:sldId id="651" r:id="rId4"/>
    <p:sldId id="541" r:id="rId5"/>
    <p:sldId id="718" r:id="rId6"/>
    <p:sldId id="719" r:id="rId7"/>
    <p:sldId id="720" r:id="rId8"/>
    <p:sldId id="722" r:id="rId9"/>
    <p:sldId id="756" r:id="rId10"/>
    <p:sldId id="723" r:id="rId11"/>
    <p:sldId id="724" r:id="rId12"/>
    <p:sldId id="725" r:id="rId13"/>
    <p:sldId id="726" r:id="rId14"/>
    <p:sldId id="727" r:id="rId15"/>
    <p:sldId id="728" r:id="rId16"/>
    <p:sldId id="729" r:id="rId17"/>
    <p:sldId id="730" r:id="rId18"/>
    <p:sldId id="731" r:id="rId19"/>
    <p:sldId id="733" r:id="rId20"/>
    <p:sldId id="732" r:id="rId21"/>
    <p:sldId id="734" r:id="rId22"/>
    <p:sldId id="735" r:id="rId23"/>
    <p:sldId id="736" r:id="rId24"/>
    <p:sldId id="738" r:id="rId25"/>
    <p:sldId id="737" r:id="rId26"/>
    <p:sldId id="739" r:id="rId27"/>
    <p:sldId id="742" r:id="rId28"/>
    <p:sldId id="761" r:id="rId29"/>
    <p:sldId id="744" r:id="rId30"/>
    <p:sldId id="745" r:id="rId31"/>
    <p:sldId id="746" r:id="rId32"/>
    <p:sldId id="759" r:id="rId33"/>
    <p:sldId id="749" r:id="rId34"/>
    <p:sldId id="750" r:id="rId35"/>
    <p:sldId id="751" r:id="rId36"/>
    <p:sldId id="752" r:id="rId37"/>
    <p:sldId id="754" r:id="rId38"/>
  </p:sldIdLst>
  <p:sldSz cx="12192000" cy="6858000"/>
  <p:notesSz cx="7315200" cy="9601200"/>
  <p:defaultTextStyle>
    <a:defPPr>
      <a:defRPr lang="pt-BR"/>
    </a:defPPr>
    <a:lvl1pPr algn="l" rtl="0" eaLnBrk="0" fontAlgn="base" hangingPunct="0">
      <a:spcBef>
        <a:spcPct val="0"/>
      </a:spcBef>
      <a:spcAft>
        <a:spcPct val="0"/>
      </a:spcAft>
      <a:defRPr sz="3600"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sz="3600"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sz="3600"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sz="3600"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sz="3600" kern="1200">
        <a:solidFill>
          <a:schemeClr val="tx1"/>
        </a:solidFill>
        <a:latin typeface="Arial" charset="0"/>
        <a:ea typeface="Arial" charset="0"/>
        <a:cs typeface="Arial" charset="0"/>
      </a:defRPr>
    </a:lvl5pPr>
    <a:lvl6pPr marL="2286000" algn="l" defTabSz="914400" rtl="0" eaLnBrk="1" latinLnBrk="0" hangingPunct="1">
      <a:defRPr sz="3600" kern="1200">
        <a:solidFill>
          <a:schemeClr val="tx1"/>
        </a:solidFill>
        <a:latin typeface="Arial" charset="0"/>
        <a:ea typeface="Arial" charset="0"/>
        <a:cs typeface="Arial" charset="0"/>
      </a:defRPr>
    </a:lvl6pPr>
    <a:lvl7pPr marL="2743200" algn="l" defTabSz="914400" rtl="0" eaLnBrk="1" latinLnBrk="0" hangingPunct="1">
      <a:defRPr sz="3600" kern="1200">
        <a:solidFill>
          <a:schemeClr val="tx1"/>
        </a:solidFill>
        <a:latin typeface="Arial" charset="0"/>
        <a:ea typeface="Arial" charset="0"/>
        <a:cs typeface="Arial" charset="0"/>
      </a:defRPr>
    </a:lvl7pPr>
    <a:lvl8pPr marL="3200400" algn="l" defTabSz="914400" rtl="0" eaLnBrk="1" latinLnBrk="0" hangingPunct="1">
      <a:defRPr sz="3600" kern="1200">
        <a:solidFill>
          <a:schemeClr val="tx1"/>
        </a:solidFill>
        <a:latin typeface="Arial" charset="0"/>
        <a:ea typeface="Arial" charset="0"/>
        <a:cs typeface="Arial" charset="0"/>
      </a:defRPr>
    </a:lvl8pPr>
    <a:lvl9pPr marL="3657600" algn="l" defTabSz="914400" rtl="0" eaLnBrk="1" latinLnBrk="0" hangingPunct="1">
      <a:defRPr sz="3600"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500"/>
    <a:srgbClr val="0432FF"/>
    <a:srgbClr val="EC1217"/>
    <a:srgbClr val="FFB412"/>
    <a:srgbClr val="0030AF"/>
    <a:srgbClr val="0064AD"/>
    <a:srgbClr val="FF3399"/>
    <a:srgbClr val="9437FF"/>
    <a:srgbClr val="FF66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72" autoAdjust="0"/>
    <p:restoredTop sz="91758" autoAdjust="0"/>
  </p:normalViewPr>
  <p:slideViewPr>
    <p:cSldViewPr>
      <p:cViewPr varScale="1">
        <p:scale>
          <a:sx n="105" d="100"/>
          <a:sy n="105" d="100"/>
        </p:scale>
        <p:origin x="192" y="4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1" d="100"/>
          <a:sy n="121" d="100"/>
        </p:scale>
        <p:origin x="272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70238" cy="481013"/>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fr-FR" altLang="x-none"/>
          </a:p>
        </p:txBody>
      </p:sp>
      <p:sp>
        <p:nvSpPr>
          <p:cNvPr id="3" name="Espace réservé de la date 2"/>
          <p:cNvSpPr>
            <a:spLocks noGrp="1"/>
          </p:cNvSpPr>
          <p:nvPr>
            <p:ph type="dt" sz="quarter" idx="1"/>
          </p:nvPr>
        </p:nvSpPr>
        <p:spPr>
          <a:xfrm>
            <a:off x="4143375" y="0"/>
            <a:ext cx="3170238" cy="4810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B05E5AB-43D5-824C-A583-650ADEBEABED}" type="datetimeFigureOut">
              <a:rPr lang="fr-FR" altLang="x-none"/>
              <a:pPr/>
              <a:t>02/04/2024</a:t>
            </a:fld>
            <a:endParaRPr lang="fr-FR" altLang="x-none"/>
          </a:p>
        </p:txBody>
      </p:sp>
      <p:sp>
        <p:nvSpPr>
          <p:cNvPr id="4" name="Espace réservé du pied de page 3"/>
          <p:cNvSpPr>
            <a:spLocks noGrp="1"/>
          </p:cNvSpPr>
          <p:nvPr>
            <p:ph type="ftr" sz="quarter" idx="2"/>
          </p:nvPr>
        </p:nvSpPr>
        <p:spPr>
          <a:xfrm>
            <a:off x="0" y="9120188"/>
            <a:ext cx="3170238" cy="48101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fr-FR" altLang="x-none"/>
          </a:p>
        </p:txBody>
      </p:sp>
      <p:sp>
        <p:nvSpPr>
          <p:cNvPr id="5" name="Espace réservé du numéro de diapositive 4"/>
          <p:cNvSpPr>
            <a:spLocks noGrp="1"/>
          </p:cNvSpPr>
          <p:nvPr>
            <p:ph type="sldNum" sz="quarter" idx="3"/>
          </p:nvPr>
        </p:nvSpPr>
        <p:spPr>
          <a:xfrm>
            <a:off x="4143375" y="9120188"/>
            <a:ext cx="3170238" cy="4810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CAFE8D0-DEF4-424B-BF9F-11E395FD50DE}" type="slidenum">
              <a:rPr lang="fr-FR" altLang="x-none"/>
              <a:pPr/>
              <a:t>‹N°›</a:t>
            </a:fld>
            <a:endParaRPr lang="fr-FR"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eaLnBrk="1" hangingPunct="1">
              <a:defRPr sz="1300"/>
            </a:lvl1pPr>
          </a:lstStyle>
          <a:p>
            <a:endParaRPr lang="en-US" altLang="x-none"/>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fld id="{D0A23963-7F18-3944-80D2-11857DDA0891}" type="datetimeFigureOut">
              <a:rPr lang="en-US" altLang="x-none"/>
              <a:pPr/>
              <a:t>4/2/24</a:t>
            </a:fld>
            <a:endParaRPr lang="en-US" altLang="x-none"/>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eaLnBrk="1" hangingPunct="1">
              <a:defRPr sz="1300"/>
            </a:lvl1pPr>
          </a:lstStyle>
          <a:p>
            <a:endParaRPr lang="en-US" altLang="x-none"/>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fld id="{A4369F56-B6C5-2446-9452-BE20C493D4F9}" type="slidenum">
              <a:rPr lang="en-US" altLang="pt-BR"/>
              <a:pPr/>
              <a:t>‹N°›</a:t>
            </a:fld>
            <a:endParaRPr lang="en-US"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342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pt-BR" altLang="pt-BR" dirty="0"/>
          </a:p>
          <a:p>
            <a:endParaRPr lang="pt-BR" altLang="pt-BR" dirty="0"/>
          </a:p>
        </p:txBody>
      </p:sp>
      <p:sp>
        <p:nvSpPr>
          <p:cNvPr id="103427" name="Espaço Reservado para Número de Slid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061D0A-2924-7E4A-9DD8-F052D5728A95}" type="slidenum">
              <a:rPr kumimoji="0" lang="en-US" altLang="pt-BR" sz="1300" b="0" i="0" u="none" strike="noStrike" kern="1200" cap="none" spc="0" normalizeH="0" baseline="0" noProof="0">
                <a:ln>
                  <a:noFill/>
                </a:ln>
                <a:solidFill>
                  <a:prstClr val="black"/>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pt-BR" sz="13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4016969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10</a:t>
            </a:fld>
            <a:endParaRPr lang="fr-FR"/>
          </a:p>
        </p:txBody>
      </p:sp>
    </p:spTree>
    <p:extLst>
      <p:ext uri="{BB962C8B-B14F-4D97-AF65-F5344CB8AC3E}">
        <p14:creationId xmlns:p14="http://schemas.microsoft.com/office/powerpoint/2010/main" val="182832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11</a:t>
            </a:fld>
            <a:endParaRPr lang="fr-FR"/>
          </a:p>
        </p:txBody>
      </p:sp>
    </p:spTree>
    <p:extLst>
      <p:ext uri="{BB962C8B-B14F-4D97-AF65-F5344CB8AC3E}">
        <p14:creationId xmlns:p14="http://schemas.microsoft.com/office/powerpoint/2010/main" val="128226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12</a:t>
            </a:fld>
            <a:endParaRPr lang="fr-FR"/>
          </a:p>
        </p:txBody>
      </p:sp>
    </p:spTree>
    <p:extLst>
      <p:ext uri="{BB962C8B-B14F-4D97-AF65-F5344CB8AC3E}">
        <p14:creationId xmlns:p14="http://schemas.microsoft.com/office/powerpoint/2010/main" val="571828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13</a:t>
            </a:fld>
            <a:endParaRPr lang="fr-FR"/>
          </a:p>
        </p:txBody>
      </p:sp>
    </p:spTree>
    <p:extLst>
      <p:ext uri="{BB962C8B-B14F-4D97-AF65-F5344CB8AC3E}">
        <p14:creationId xmlns:p14="http://schemas.microsoft.com/office/powerpoint/2010/main" val="184028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14</a:t>
            </a:fld>
            <a:endParaRPr lang="fr-FR"/>
          </a:p>
        </p:txBody>
      </p:sp>
    </p:spTree>
    <p:extLst>
      <p:ext uri="{BB962C8B-B14F-4D97-AF65-F5344CB8AC3E}">
        <p14:creationId xmlns:p14="http://schemas.microsoft.com/office/powerpoint/2010/main" val="4130141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15</a:t>
            </a:fld>
            <a:endParaRPr lang="fr-FR"/>
          </a:p>
        </p:txBody>
      </p:sp>
    </p:spTree>
    <p:extLst>
      <p:ext uri="{BB962C8B-B14F-4D97-AF65-F5344CB8AC3E}">
        <p14:creationId xmlns:p14="http://schemas.microsoft.com/office/powerpoint/2010/main" val="3171772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16</a:t>
            </a:fld>
            <a:endParaRPr lang="fr-FR"/>
          </a:p>
        </p:txBody>
      </p:sp>
    </p:spTree>
    <p:extLst>
      <p:ext uri="{BB962C8B-B14F-4D97-AF65-F5344CB8AC3E}">
        <p14:creationId xmlns:p14="http://schemas.microsoft.com/office/powerpoint/2010/main" val="428091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17</a:t>
            </a:fld>
            <a:endParaRPr lang="fr-FR"/>
          </a:p>
        </p:txBody>
      </p:sp>
    </p:spTree>
    <p:extLst>
      <p:ext uri="{BB962C8B-B14F-4D97-AF65-F5344CB8AC3E}">
        <p14:creationId xmlns:p14="http://schemas.microsoft.com/office/powerpoint/2010/main" val="2874809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18</a:t>
            </a:fld>
            <a:endParaRPr lang="fr-FR"/>
          </a:p>
        </p:txBody>
      </p:sp>
    </p:spTree>
    <p:extLst>
      <p:ext uri="{BB962C8B-B14F-4D97-AF65-F5344CB8AC3E}">
        <p14:creationId xmlns:p14="http://schemas.microsoft.com/office/powerpoint/2010/main" val="55437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image des diapositives 1">
            <a:extLst>
              <a:ext uri="{FF2B5EF4-FFF2-40B4-BE49-F238E27FC236}">
                <a16:creationId xmlns:a16="http://schemas.microsoft.com/office/drawing/2014/main" id="{7312BC1D-6677-E6CB-76CE-D0F7EA3428F8}"/>
              </a:ext>
            </a:extLst>
          </p:cNvPr>
          <p:cNvSpPr>
            <a:spLocks noGrp="1" noRot="1" noChangeAspect="1" noChangeArrowheads="1" noTextEdit="1"/>
          </p:cNvSpPr>
          <p:nvPr>
            <p:ph type="sldImg"/>
          </p:nvPr>
        </p:nvSpPr>
        <p:spPr>
          <a:ln/>
        </p:spPr>
      </p:sp>
      <p:sp>
        <p:nvSpPr>
          <p:cNvPr id="63490" name="Espace réservé des notes 2">
            <a:extLst>
              <a:ext uri="{FF2B5EF4-FFF2-40B4-BE49-F238E27FC236}">
                <a16:creationId xmlns:a16="http://schemas.microsoft.com/office/drawing/2014/main" id="{61051112-0D04-E7CE-1F0D-415CF7DBFD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dirty="0">
              <a:latin typeface="Arial" panose="020B0604020202020204" pitchFamily="34" charset="0"/>
            </a:endParaRPr>
          </a:p>
        </p:txBody>
      </p:sp>
      <p:sp>
        <p:nvSpPr>
          <p:cNvPr id="63491" name="Espace réservé du numéro de diapositive 3">
            <a:extLst>
              <a:ext uri="{FF2B5EF4-FFF2-40B4-BE49-F238E27FC236}">
                <a16:creationId xmlns:a16="http://schemas.microsoft.com/office/drawing/2014/main" id="{C7320463-7137-75A7-F891-F2B5F7FC383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0A8211-6F84-BD48-B7E0-347B6E3E37C1}" type="slidenum">
              <a:rPr lang="en-US" altLang="pt-BR"/>
              <a:pPr/>
              <a:t>19</a:t>
            </a:fld>
            <a:endParaRPr lang="en-US"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C47F387C-8D80-06D8-7CF5-F8BC827A5A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E0867B-7017-0441-892F-09AA0BF26C1E}" type="slidenum">
              <a:rPr lang="fr-FR" altLang="fr-FR">
                <a:latin typeface="Times New Roman" panose="02020603050405020304" pitchFamily="18" charset="0"/>
                <a:ea typeface="ＭＳ Ｐゴシック" panose="020B0600070205080204" pitchFamily="34" charset="-128"/>
              </a:rPr>
              <a:pPr>
                <a:spcBef>
                  <a:spcPct val="0"/>
                </a:spcBef>
              </a:pPr>
              <a:t>2</a:t>
            </a:fld>
            <a:endParaRPr lang="fr-FR" altLang="fr-FR">
              <a:latin typeface="Times New Roman" panose="02020603050405020304" pitchFamily="18" charset="0"/>
              <a:ea typeface="ＭＳ Ｐゴシック" panose="020B0600070205080204" pitchFamily="34" charset="-128"/>
            </a:endParaRPr>
          </a:p>
        </p:txBody>
      </p:sp>
      <p:sp>
        <p:nvSpPr>
          <p:cNvPr id="21506" name="Rectangle 2">
            <a:extLst>
              <a:ext uri="{FF2B5EF4-FFF2-40B4-BE49-F238E27FC236}">
                <a16:creationId xmlns:a16="http://schemas.microsoft.com/office/drawing/2014/main" id="{1723D577-3DC5-56B5-FC55-596C7C1A697D}"/>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ABD8103E-E2AB-2F55-1C53-A9EA4CB001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20</a:t>
            </a:fld>
            <a:endParaRPr lang="fr-FR"/>
          </a:p>
        </p:txBody>
      </p:sp>
    </p:spTree>
    <p:extLst>
      <p:ext uri="{BB962C8B-B14F-4D97-AF65-F5344CB8AC3E}">
        <p14:creationId xmlns:p14="http://schemas.microsoft.com/office/powerpoint/2010/main" val="1750995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21</a:t>
            </a:fld>
            <a:endParaRPr lang="fr-FR"/>
          </a:p>
        </p:txBody>
      </p:sp>
    </p:spTree>
    <p:extLst>
      <p:ext uri="{BB962C8B-B14F-4D97-AF65-F5344CB8AC3E}">
        <p14:creationId xmlns:p14="http://schemas.microsoft.com/office/powerpoint/2010/main" val="515706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22</a:t>
            </a:fld>
            <a:endParaRPr lang="fr-FR"/>
          </a:p>
        </p:txBody>
      </p:sp>
    </p:spTree>
    <p:extLst>
      <p:ext uri="{BB962C8B-B14F-4D97-AF65-F5344CB8AC3E}">
        <p14:creationId xmlns:p14="http://schemas.microsoft.com/office/powerpoint/2010/main" val="2247550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normAutofit fontScale="62500" lnSpcReduction="20000"/>
          </a:bodyPr>
          <a:lstStyle/>
          <a:p>
            <a:pPr marL="342900" indent="-342900">
              <a:buFont typeface="Symbol" panose="05050102010706020507" pitchFamily="18" charset="2"/>
              <a:buChar char="Þ"/>
            </a:pPr>
            <a:r>
              <a:rPr lang="fr-FR" dirty="0"/>
              <a:t>influence</a:t>
            </a:r>
          </a:p>
          <a:p>
            <a:r>
              <a:rPr lang="fr-FR" dirty="0"/>
              <a:t>marée+</a:t>
            </a:r>
          </a:p>
          <a:p>
            <a:r>
              <a:rPr lang="fr-FR" dirty="0"/>
              <a:t>fortes amplitudes</a:t>
            </a:r>
          </a:p>
          <a:p>
            <a:r>
              <a:rPr lang="fr-FR" dirty="0"/>
              <a:t>vers 1000-1200m</a:t>
            </a:r>
          </a:p>
          <a:p>
            <a:r>
              <a:rPr lang="fr-FR" dirty="0"/>
              <a:t>(ondes)</a:t>
            </a:r>
          </a:p>
          <a:p>
            <a:r>
              <a:rPr lang="en-US" dirty="0"/>
              <a:t>Étude du cycle </a:t>
            </a:r>
            <a:r>
              <a:rPr lang="en-US" dirty="0" err="1"/>
              <a:t>diurne</a:t>
            </a:r>
            <a:r>
              <a:rPr lang="en-US" dirty="0"/>
              <a:t> …</a:t>
            </a:r>
          </a:p>
          <a:p>
            <a:r>
              <a:rPr lang="fr-FR" sz="1800" dirty="0">
                <a:effectLst/>
                <a:latin typeface="Arial" panose="020B0604020202020204" pitchFamily="34" charset="0"/>
                <a:ea typeface="Times New Roman" panose="02020603050405020304" pitchFamily="18" charset="0"/>
              </a:rPr>
              <a:t>le rôle clé du cycle diurne sur la redistribution verticale des flux atmosphériques de chaleur et de quantité de mouvement dans l'océan tropical. En effet, le cycle diurne du flux radiatif induit un réchauffement en surface qui se traduit par un maximum de SST atteint dans l’après-midi. La stratification résultante dans la couche de surface contribue à piéger la quantité de mouvement en surface, et à créer un cisaillement vertical de courants dans la couche mélangée de l’ordre de 5 cm/s sur 10m. Ce cisaillement contribue au mélange à la base de la couche mélangée et permet une pénétration verticale de la chaleur et de la quantité de mouvement progressive vers les couches plus profondes. Le refroidissement en soirée, et la convection associée contribuent au refroidissement de l’ensemble de la couche de surface le rôle clé du cycle diurne sur la redistribution verticale des flux atmosphériques de chaleur et de quantité de mouvement dans l'océan tropical. En effet, le cycle diurne du flux radiatif induit un réchauffement en surface qui se traduit par un maximum de SST atteint dans l’après-midi. La stratification résultante dans la couche de surface contribue à piéger la quantité de mouvement en surface, et à créer un cisaillement vertical de courants dans la couche mélangée de l’ordre de 5 cm/s sur 10m. Ce cisaillement contribue au mélange à la base de la couche mélangée et permet une pénétration verticale de la chaleur et de la quantité de mouvement progressive vers les couches plus profondes. Le refroidissement en soirée, et la convection associée contribuent au refroidissement de l’ensemble de la couche de surface </a:t>
            </a:r>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23</a:t>
            </a:fld>
            <a:endParaRPr lang="fr-FR"/>
          </a:p>
        </p:txBody>
      </p:sp>
    </p:spTree>
    <p:extLst>
      <p:ext uri="{BB962C8B-B14F-4D97-AF65-F5344CB8AC3E}">
        <p14:creationId xmlns:p14="http://schemas.microsoft.com/office/powerpoint/2010/main" val="2098709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24</a:t>
            </a:fld>
            <a:endParaRPr lang="fr-FR"/>
          </a:p>
        </p:txBody>
      </p:sp>
    </p:spTree>
    <p:extLst>
      <p:ext uri="{BB962C8B-B14F-4D97-AF65-F5344CB8AC3E}">
        <p14:creationId xmlns:p14="http://schemas.microsoft.com/office/powerpoint/2010/main" val="3265715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25</a:t>
            </a:fld>
            <a:endParaRPr lang="fr-FR"/>
          </a:p>
        </p:txBody>
      </p:sp>
    </p:spTree>
    <p:extLst>
      <p:ext uri="{BB962C8B-B14F-4D97-AF65-F5344CB8AC3E}">
        <p14:creationId xmlns:p14="http://schemas.microsoft.com/office/powerpoint/2010/main" val="968546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i="1"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26</a:t>
            </a:fld>
            <a:endParaRPr lang="fr-FR"/>
          </a:p>
        </p:txBody>
      </p:sp>
    </p:spTree>
    <p:extLst>
      <p:ext uri="{BB962C8B-B14F-4D97-AF65-F5344CB8AC3E}">
        <p14:creationId xmlns:p14="http://schemas.microsoft.com/office/powerpoint/2010/main" val="2700140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27</a:t>
            </a:fld>
            <a:endParaRPr lang="fr-FR"/>
          </a:p>
        </p:txBody>
      </p:sp>
    </p:spTree>
    <p:extLst>
      <p:ext uri="{BB962C8B-B14F-4D97-AF65-F5344CB8AC3E}">
        <p14:creationId xmlns:p14="http://schemas.microsoft.com/office/powerpoint/2010/main" val="800613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r>
              <a:rPr lang="en-US" dirty="0"/>
              <a:t>Manque le bloom important de </a:t>
            </a:r>
            <a:r>
              <a:rPr lang="en-US" dirty="0" err="1"/>
              <a:t>Juillet-Aout</a:t>
            </a:r>
            <a:r>
              <a:rPr lang="en-US" dirty="0"/>
              <a:t> </a:t>
            </a:r>
            <a:r>
              <a:rPr lang="en-US" dirty="0" err="1"/>
              <a:t>cpdt</a:t>
            </a:r>
            <a:r>
              <a:rPr lang="en-US" dirty="0"/>
              <a:t> on  fin </a:t>
            </a:r>
            <a:r>
              <a:rPr lang="en-US" dirty="0" err="1"/>
              <a:t>avril-juin</a:t>
            </a:r>
            <a:r>
              <a:rPr lang="en-US" dirty="0"/>
              <a:t> (</a:t>
            </a:r>
            <a:r>
              <a:rPr lang="en-US" dirty="0" err="1"/>
              <a:t>lié</a:t>
            </a:r>
            <a:r>
              <a:rPr lang="en-US" dirty="0"/>
              <a:t> apport vertical </a:t>
            </a:r>
            <a:r>
              <a:rPr lang="en-US" dirty="0" err="1"/>
              <a:t>en</a:t>
            </a:r>
            <a:r>
              <a:rPr lang="en-US" dirty="0"/>
              <a:t> nitrate)  bloom </a:t>
            </a:r>
            <a:r>
              <a:rPr lang="en-US" dirty="0" err="1"/>
              <a:t>en</a:t>
            </a:r>
            <a:r>
              <a:rPr lang="en-US" dirty="0"/>
              <a:t> </a:t>
            </a:r>
            <a:r>
              <a:rPr lang="en-US" dirty="0" err="1"/>
              <a:t>décembre</a:t>
            </a:r>
            <a:r>
              <a:rPr lang="en-US" dirty="0"/>
              <a:t> (idem apport nitrate (</a:t>
            </a:r>
            <a:r>
              <a:rPr lang="en-US" dirty="0" err="1"/>
              <a:t>processus</a:t>
            </a:r>
            <a:r>
              <a:rPr lang="en-US" dirty="0"/>
              <a:t> advection))  …par </a:t>
            </a:r>
            <a:r>
              <a:rPr lang="en-US" dirty="0" err="1"/>
              <a:t>contre</a:t>
            </a:r>
            <a:r>
              <a:rPr lang="en-US" dirty="0"/>
              <a:t> </a:t>
            </a:r>
            <a:r>
              <a:rPr lang="en-US" dirty="0" err="1"/>
              <a:t>évènement</a:t>
            </a:r>
            <a:r>
              <a:rPr lang="en-US" dirty="0"/>
              <a:t> </a:t>
            </a:r>
            <a:r>
              <a:rPr lang="en-US" dirty="0" err="1"/>
              <a:t>prdouctif</a:t>
            </a:r>
            <a:r>
              <a:rPr lang="en-US" dirty="0"/>
              <a:t> observes </a:t>
            </a:r>
            <a:r>
              <a:rPr lang="en-US" dirty="0" err="1"/>
              <a:t>en</a:t>
            </a:r>
            <a:r>
              <a:rPr lang="en-US" dirty="0"/>
              <a:t> </a:t>
            </a:r>
            <a:r>
              <a:rPr lang="en-US" dirty="0" err="1"/>
              <a:t>automne</a:t>
            </a:r>
            <a:r>
              <a:rPr lang="en-US" dirty="0"/>
              <a:t> Sep-oct</a:t>
            </a:r>
          </a:p>
          <a:p>
            <a:r>
              <a:rPr lang="en-US" dirty="0" err="1"/>
              <a:t>Peu</a:t>
            </a:r>
            <a:r>
              <a:rPr lang="en-US" dirty="0"/>
              <a:t> de temps après </a:t>
            </a:r>
            <a:r>
              <a:rPr lang="en-US" dirty="0" err="1"/>
              <a:t>activtés</a:t>
            </a:r>
            <a:r>
              <a:rPr lang="en-US" dirty="0"/>
              <a:t> max des TIWs (</a:t>
            </a:r>
            <a:r>
              <a:rPr lang="en-US" dirty="0" err="1"/>
              <a:t>ondesintra</a:t>
            </a:r>
            <a:r>
              <a:rPr lang="en-US" dirty="0"/>
              <a:t> </a:t>
            </a:r>
            <a:r>
              <a:rPr lang="en-US" dirty="0" err="1"/>
              <a:t>saisonnières</a:t>
            </a:r>
            <a:r>
              <a:rPr lang="en-US" dirty="0"/>
              <a:t> forces par le vent)  -&gt; stimulant </a:t>
            </a:r>
            <a:r>
              <a:rPr lang="en-US" dirty="0" err="1"/>
              <a:t>localmeent</a:t>
            </a:r>
            <a:r>
              <a:rPr lang="en-US" dirty="0"/>
              <a:t> </a:t>
            </a:r>
            <a:r>
              <a:rPr lang="en-US" dirty="0" err="1"/>
              <a:t>l’activité</a:t>
            </a:r>
            <a:r>
              <a:rPr lang="en-US" dirty="0"/>
              <a:t> bio. Par advection </a:t>
            </a:r>
            <a:r>
              <a:rPr lang="en-US" dirty="0" err="1"/>
              <a:t>méridienne</a:t>
            </a:r>
            <a:r>
              <a:rPr lang="en-US" dirty="0"/>
              <a:t> de nitrate et mélange vertical.</a:t>
            </a:r>
          </a:p>
          <a:p>
            <a:endParaRPr lang="en-US" dirty="0"/>
          </a:p>
          <a:p>
            <a:r>
              <a:rPr lang="en-US" dirty="0"/>
              <a:t>Belle </a:t>
            </a:r>
            <a:r>
              <a:rPr lang="en-US" dirty="0" err="1"/>
              <a:t>variabilité</a:t>
            </a:r>
            <a:r>
              <a:rPr lang="en-US" dirty="0"/>
              <a:t> de l’O2 avec des </a:t>
            </a:r>
            <a:r>
              <a:rPr lang="en-US" dirty="0" err="1"/>
              <a:t>valeurs</a:t>
            </a:r>
            <a:r>
              <a:rPr lang="en-US" dirty="0"/>
              <a:t> </a:t>
            </a:r>
            <a:r>
              <a:rPr lang="en-US" dirty="0" err="1"/>
              <a:t>proches</a:t>
            </a:r>
            <a:r>
              <a:rPr lang="en-US" dirty="0"/>
              <a:t> du </a:t>
            </a:r>
            <a:r>
              <a:rPr lang="en-US" dirty="0" err="1"/>
              <a:t>seuil</a:t>
            </a:r>
            <a:r>
              <a:rPr lang="en-US" dirty="0"/>
              <a:t> </a:t>
            </a:r>
            <a:r>
              <a:rPr lang="en-US" dirty="0" err="1"/>
              <a:t>hypoxique</a:t>
            </a:r>
            <a:r>
              <a:rPr lang="en-US" dirty="0"/>
              <a:t> </a:t>
            </a:r>
            <a:r>
              <a:rPr lang="en-US" dirty="0" err="1"/>
              <a:t>notemment</a:t>
            </a:r>
            <a:r>
              <a:rPr lang="en-US" dirty="0"/>
              <a:t> début </a:t>
            </a:r>
            <a:r>
              <a:rPr lang="en-US" dirty="0" err="1"/>
              <a:t>printemps</a:t>
            </a:r>
            <a:r>
              <a:rPr lang="en-US" dirty="0"/>
              <a:t> mars  … </a:t>
            </a:r>
            <a:r>
              <a:rPr lang="en-US" dirty="0" err="1"/>
              <a:t>dommage</a:t>
            </a:r>
            <a:r>
              <a:rPr lang="en-US" dirty="0"/>
              <a:t> </a:t>
            </a:r>
            <a:r>
              <a:rPr lang="en-US" dirty="0" err="1"/>
              <a:t>qu’il</a:t>
            </a:r>
            <a:r>
              <a:rPr lang="en-US" dirty="0"/>
              <a:t> nous manque Nov </a:t>
            </a:r>
            <a:r>
              <a:rPr lang="en-US" dirty="0" err="1"/>
              <a:t>à</a:t>
            </a:r>
            <a:r>
              <a:rPr lang="en-US" dirty="0"/>
              <a:t> </a:t>
            </a:r>
            <a:r>
              <a:rPr lang="en-US" dirty="0" err="1"/>
              <a:t>Février</a:t>
            </a:r>
            <a:r>
              <a:rPr lang="en-US" dirty="0"/>
              <a:t> …</a:t>
            </a:r>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28</a:t>
            </a:fld>
            <a:endParaRPr lang="fr-FR"/>
          </a:p>
        </p:txBody>
      </p:sp>
    </p:spTree>
    <p:extLst>
      <p:ext uri="{BB962C8B-B14F-4D97-AF65-F5344CB8AC3E}">
        <p14:creationId xmlns:p14="http://schemas.microsoft.com/office/powerpoint/2010/main" val="1306303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29</a:t>
            </a:fld>
            <a:endParaRPr lang="fr-FR"/>
          </a:p>
        </p:txBody>
      </p:sp>
    </p:spTree>
    <p:extLst>
      <p:ext uri="{BB962C8B-B14F-4D97-AF65-F5344CB8AC3E}">
        <p14:creationId xmlns:p14="http://schemas.microsoft.com/office/powerpoint/2010/main" val="148274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4369F56-B6C5-2446-9452-BE20C493D4F9}" type="slidenum">
              <a:rPr lang="en-US" altLang="pt-BR" smtClean="0"/>
              <a:pPr/>
              <a:t>3</a:t>
            </a:fld>
            <a:endParaRPr lang="en-US" altLang="pt-BR"/>
          </a:p>
        </p:txBody>
      </p:sp>
    </p:spTree>
    <p:extLst>
      <p:ext uri="{BB962C8B-B14F-4D97-AF65-F5344CB8AC3E}">
        <p14:creationId xmlns:p14="http://schemas.microsoft.com/office/powerpoint/2010/main" val="355734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30</a:t>
            </a:fld>
            <a:endParaRPr lang="fr-FR"/>
          </a:p>
        </p:txBody>
      </p:sp>
    </p:spTree>
    <p:extLst>
      <p:ext uri="{BB962C8B-B14F-4D97-AF65-F5344CB8AC3E}">
        <p14:creationId xmlns:p14="http://schemas.microsoft.com/office/powerpoint/2010/main" val="899515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31</a:t>
            </a:fld>
            <a:endParaRPr lang="fr-FR"/>
          </a:p>
        </p:txBody>
      </p:sp>
    </p:spTree>
    <p:extLst>
      <p:ext uri="{BB962C8B-B14F-4D97-AF65-F5344CB8AC3E}">
        <p14:creationId xmlns:p14="http://schemas.microsoft.com/office/powerpoint/2010/main" val="3138908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32</a:t>
            </a:fld>
            <a:endParaRPr lang="fr-FR"/>
          </a:p>
        </p:txBody>
      </p:sp>
    </p:spTree>
    <p:extLst>
      <p:ext uri="{BB962C8B-B14F-4D97-AF65-F5344CB8AC3E}">
        <p14:creationId xmlns:p14="http://schemas.microsoft.com/office/powerpoint/2010/main" val="3155324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33</a:t>
            </a:fld>
            <a:endParaRPr lang="fr-FR"/>
          </a:p>
        </p:txBody>
      </p:sp>
    </p:spTree>
    <p:extLst>
      <p:ext uri="{BB962C8B-B14F-4D97-AF65-F5344CB8AC3E}">
        <p14:creationId xmlns:p14="http://schemas.microsoft.com/office/powerpoint/2010/main" val="2471409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34</a:t>
            </a:fld>
            <a:endParaRPr lang="fr-FR"/>
          </a:p>
        </p:txBody>
      </p:sp>
    </p:spTree>
    <p:extLst>
      <p:ext uri="{BB962C8B-B14F-4D97-AF65-F5344CB8AC3E}">
        <p14:creationId xmlns:p14="http://schemas.microsoft.com/office/powerpoint/2010/main" val="283581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35</a:t>
            </a:fld>
            <a:endParaRPr lang="fr-FR"/>
          </a:p>
        </p:txBody>
      </p:sp>
    </p:spTree>
    <p:extLst>
      <p:ext uri="{BB962C8B-B14F-4D97-AF65-F5344CB8AC3E}">
        <p14:creationId xmlns:p14="http://schemas.microsoft.com/office/powerpoint/2010/main" val="257121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36</a:t>
            </a:fld>
            <a:endParaRPr lang="fr-FR"/>
          </a:p>
        </p:txBody>
      </p:sp>
    </p:spTree>
    <p:extLst>
      <p:ext uri="{BB962C8B-B14F-4D97-AF65-F5344CB8AC3E}">
        <p14:creationId xmlns:p14="http://schemas.microsoft.com/office/powerpoint/2010/main" val="1043221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37</a:t>
            </a:fld>
            <a:endParaRPr lang="fr-FR"/>
          </a:p>
        </p:txBody>
      </p:sp>
    </p:spTree>
    <p:extLst>
      <p:ext uri="{BB962C8B-B14F-4D97-AF65-F5344CB8AC3E}">
        <p14:creationId xmlns:p14="http://schemas.microsoft.com/office/powerpoint/2010/main" val="3491922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4</a:t>
            </a:fld>
            <a:endParaRPr lang="fr-FR"/>
          </a:p>
        </p:txBody>
      </p:sp>
    </p:spTree>
    <p:extLst>
      <p:ext uri="{BB962C8B-B14F-4D97-AF65-F5344CB8AC3E}">
        <p14:creationId xmlns:p14="http://schemas.microsoft.com/office/powerpoint/2010/main" val="189409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5</a:t>
            </a:fld>
            <a:endParaRPr lang="fr-FR"/>
          </a:p>
        </p:txBody>
      </p:sp>
    </p:spTree>
    <p:extLst>
      <p:ext uri="{BB962C8B-B14F-4D97-AF65-F5344CB8AC3E}">
        <p14:creationId xmlns:p14="http://schemas.microsoft.com/office/powerpoint/2010/main" val="203835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6</a:t>
            </a:fld>
            <a:endParaRPr lang="fr-FR"/>
          </a:p>
        </p:txBody>
      </p:sp>
    </p:spTree>
    <p:extLst>
      <p:ext uri="{BB962C8B-B14F-4D97-AF65-F5344CB8AC3E}">
        <p14:creationId xmlns:p14="http://schemas.microsoft.com/office/powerpoint/2010/main" val="193430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7</a:t>
            </a:fld>
            <a:endParaRPr lang="fr-FR"/>
          </a:p>
        </p:txBody>
      </p:sp>
    </p:spTree>
    <p:extLst>
      <p:ext uri="{BB962C8B-B14F-4D97-AF65-F5344CB8AC3E}">
        <p14:creationId xmlns:p14="http://schemas.microsoft.com/office/powerpoint/2010/main" val="132034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8</a:t>
            </a:fld>
            <a:endParaRPr lang="fr-FR"/>
          </a:p>
        </p:txBody>
      </p:sp>
    </p:spTree>
    <p:extLst>
      <p:ext uri="{BB962C8B-B14F-4D97-AF65-F5344CB8AC3E}">
        <p14:creationId xmlns:p14="http://schemas.microsoft.com/office/powerpoint/2010/main" val="3447111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a:ln/>
        </p:spPr>
      </p:sp>
      <p:sp>
        <p:nvSpPr>
          <p:cNvPr id="43011" name="Espace réservé des commentaires 2"/>
          <p:cNvSpPr>
            <a:spLocks noGrp="1"/>
          </p:cNvSpPr>
          <p:nvPr>
            <p:ph type="body" idx="1"/>
          </p:nvPr>
        </p:nvSpPr>
        <p:spPr>
          <a:noFill/>
        </p:spPr>
        <p:txBody>
          <a:bodyPr/>
          <a:lstStyle/>
          <a:p>
            <a:endParaRPr lang="en-US" dirty="0"/>
          </a:p>
        </p:txBody>
      </p:sp>
      <p:sp>
        <p:nvSpPr>
          <p:cNvPr id="43012" name="Espace réservé du numéro de diapositive 3"/>
          <p:cNvSpPr>
            <a:spLocks noGrp="1"/>
          </p:cNvSpPr>
          <p:nvPr>
            <p:ph type="sldNum" sz="quarter" idx="5"/>
          </p:nvPr>
        </p:nvSpPr>
        <p:spPr>
          <a:noFill/>
          <a:ln>
            <a:miter lim="800000"/>
            <a:headEnd/>
            <a:tailEnd/>
          </a:ln>
        </p:spPr>
        <p:txBody>
          <a:bodyPr/>
          <a:lstStyle/>
          <a:p>
            <a:fld id="{E66478C2-FA8D-4273-94B1-21469A69A06A}" type="slidenum">
              <a:rPr lang="fr-FR"/>
              <a:pPr/>
              <a:t>9</a:t>
            </a:fld>
            <a:endParaRPr lang="fr-FR"/>
          </a:p>
        </p:txBody>
      </p:sp>
    </p:spTree>
    <p:extLst>
      <p:ext uri="{BB962C8B-B14F-4D97-AF65-F5344CB8AC3E}">
        <p14:creationId xmlns:p14="http://schemas.microsoft.com/office/powerpoint/2010/main" val="2156247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9DDE0562-C2C7-B745-99AF-8E732ACBEBBA}" type="datetime1">
              <a:rPr lang="pt-BR" altLang="x-none"/>
              <a:pPr/>
              <a:t>02/04/2024</a:t>
            </a:fld>
            <a:endParaRPr lang="pt-BR"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B018F0E7-26B4-294B-9B36-098D7E81CC08}" type="slidenum">
              <a:rPr lang="pt-BR" altLang="pt-BR"/>
              <a:pPr/>
              <a:t>‹N°›</a:t>
            </a:fld>
            <a:endParaRPr lang="pt-BR" altLang="pt-BR"/>
          </a:p>
        </p:txBody>
      </p:sp>
    </p:spTree>
    <p:extLst>
      <p:ext uri="{BB962C8B-B14F-4D97-AF65-F5344CB8AC3E}">
        <p14:creationId xmlns:p14="http://schemas.microsoft.com/office/powerpoint/2010/main" val="161937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25A184C-5AD1-5447-A5E8-00338C0C7897}" type="datetime1">
              <a:rPr lang="pt-BR" altLang="x-none"/>
              <a:pPr/>
              <a:t>02/04/2024</a:t>
            </a:fld>
            <a:endParaRPr lang="pt-BR"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3E304FBA-B46D-6D44-8664-11DED1A3E7C3}" type="slidenum">
              <a:rPr lang="pt-BR" altLang="pt-BR"/>
              <a:pPr/>
              <a:t>‹N°›</a:t>
            </a:fld>
            <a:endParaRPr lang="pt-BR" altLang="pt-BR"/>
          </a:p>
        </p:txBody>
      </p:sp>
    </p:spTree>
    <p:extLst>
      <p:ext uri="{BB962C8B-B14F-4D97-AF65-F5344CB8AC3E}">
        <p14:creationId xmlns:p14="http://schemas.microsoft.com/office/powerpoint/2010/main" val="52845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97207FD-F6C1-C042-9F90-14AA70EE8715}" type="datetime1">
              <a:rPr lang="pt-BR" altLang="x-none"/>
              <a:pPr/>
              <a:t>02/04/2024</a:t>
            </a:fld>
            <a:endParaRPr lang="pt-BR"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2F245098-644A-F847-81F1-A3573375A6AD}" type="slidenum">
              <a:rPr lang="pt-BR" altLang="pt-BR"/>
              <a:pPr/>
              <a:t>‹N°›</a:t>
            </a:fld>
            <a:endParaRPr lang="pt-BR" altLang="pt-BR"/>
          </a:p>
        </p:txBody>
      </p:sp>
    </p:spTree>
    <p:extLst>
      <p:ext uri="{BB962C8B-B14F-4D97-AF65-F5344CB8AC3E}">
        <p14:creationId xmlns:p14="http://schemas.microsoft.com/office/powerpoint/2010/main" val="1265437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7B2FD4B5-E540-F842-8425-C88F281CEAE4}" type="datetime1">
              <a:rPr lang="pt-BR" altLang="x-none"/>
              <a:pPr/>
              <a:t>02/04/2024</a:t>
            </a:fld>
            <a:endParaRPr lang="pt-BR" altLang="x-none"/>
          </a:p>
        </p:txBody>
      </p:sp>
      <p:sp>
        <p:nvSpPr>
          <p:cNvPr id="4" name="Rectangle 5"/>
          <p:cNvSpPr>
            <a:spLocks noGrp="1" noChangeArrowheads="1"/>
          </p:cNvSpPr>
          <p:nvPr>
            <p:ph type="ftr" sz="quarter" idx="11"/>
          </p:nvPr>
        </p:nvSpPr>
        <p:spPr>
          <a:ln/>
        </p:spPr>
        <p:txBody>
          <a:bodyPr/>
          <a:lstStyle>
            <a:lvl1pPr>
              <a:defRPr/>
            </a:lvl1pPr>
          </a:lstStyle>
          <a:p>
            <a:endParaRPr lang="x-none" altLang="x-none"/>
          </a:p>
        </p:txBody>
      </p:sp>
      <p:sp>
        <p:nvSpPr>
          <p:cNvPr id="5" name="Rectangle 6"/>
          <p:cNvSpPr>
            <a:spLocks noGrp="1" noChangeArrowheads="1"/>
          </p:cNvSpPr>
          <p:nvPr>
            <p:ph type="sldNum" sz="quarter" idx="12"/>
          </p:nvPr>
        </p:nvSpPr>
        <p:spPr>
          <a:ln/>
        </p:spPr>
        <p:txBody>
          <a:bodyPr/>
          <a:lstStyle>
            <a:lvl1pPr>
              <a:defRPr/>
            </a:lvl1pPr>
          </a:lstStyle>
          <a:p>
            <a:fld id="{A1A43B50-BEF9-7C41-9A40-E85E26357794}" type="slidenum">
              <a:rPr lang="pt-BR" altLang="pt-BR"/>
              <a:pPr/>
              <a:t>‹N°›</a:t>
            </a:fld>
            <a:endParaRPr lang="pt-BR" altLang="pt-BR"/>
          </a:p>
        </p:txBody>
      </p:sp>
    </p:spTree>
    <p:extLst>
      <p:ext uri="{BB962C8B-B14F-4D97-AF65-F5344CB8AC3E}">
        <p14:creationId xmlns:p14="http://schemas.microsoft.com/office/powerpoint/2010/main" val="168365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B6649C7A-A59A-F74B-BE91-86EC121D8043}" type="datetime1">
              <a:rPr lang="pt-BR" altLang="x-none"/>
              <a:pPr/>
              <a:t>02/04/2024</a:t>
            </a:fld>
            <a:endParaRPr lang="pt-BR"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90FC1A49-7C3D-3F40-8F37-CB7AA5EE1F86}" type="slidenum">
              <a:rPr lang="pt-BR" altLang="pt-BR"/>
              <a:pPr/>
              <a:t>‹N°›</a:t>
            </a:fld>
            <a:endParaRPr lang="pt-BR" altLang="pt-BR"/>
          </a:p>
        </p:txBody>
      </p:sp>
    </p:spTree>
    <p:extLst>
      <p:ext uri="{BB962C8B-B14F-4D97-AF65-F5344CB8AC3E}">
        <p14:creationId xmlns:p14="http://schemas.microsoft.com/office/powerpoint/2010/main" val="183501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032CFC64-0EAA-A64F-887C-4A247BB51A79}" type="datetime1">
              <a:rPr lang="pt-BR" altLang="x-none"/>
              <a:pPr/>
              <a:t>02/04/2024</a:t>
            </a:fld>
            <a:endParaRPr lang="pt-BR" altLang="x-none"/>
          </a:p>
        </p:txBody>
      </p:sp>
      <p:sp>
        <p:nvSpPr>
          <p:cNvPr id="5" name="Rectangle 5"/>
          <p:cNvSpPr>
            <a:spLocks noGrp="1" noChangeArrowheads="1"/>
          </p:cNvSpPr>
          <p:nvPr>
            <p:ph type="ftr" sz="quarter" idx="11"/>
          </p:nvPr>
        </p:nvSpPr>
        <p:spPr>
          <a:ln/>
        </p:spPr>
        <p:txBody>
          <a:bodyPr/>
          <a:lstStyle>
            <a:lvl1pPr>
              <a:defRPr/>
            </a:lvl1pPr>
          </a:lstStyle>
          <a:p>
            <a:endParaRPr lang="x-none" altLang="x-none"/>
          </a:p>
        </p:txBody>
      </p:sp>
      <p:sp>
        <p:nvSpPr>
          <p:cNvPr id="6" name="Rectangle 6"/>
          <p:cNvSpPr>
            <a:spLocks noGrp="1" noChangeArrowheads="1"/>
          </p:cNvSpPr>
          <p:nvPr>
            <p:ph type="sldNum" sz="quarter" idx="12"/>
          </p:nvPr>
        </p:nvSpPr>
        <p:spPr>
          <a:ln/>
        </p:spPr>
        <p:txBody>
          <a:bodyPr/>
          <a:lstStyle>
            <a:lvl1pPr>
              <a:defRPr/>
            </a:lvl1pPr>
          </a:lstStyle>
          <a:p>
            <a:fld id="{C0B3A18F-FF63-4149-8417-37291504F798}" type="slidenum">
              <a:rPr lang="pt-BR" altLang="pt-BR"/>
              <a:pPr/>
              <a:t>‹N°›</a:t>
            </a:fld>
            <a:endParaRPr lang="pt-BR" altLang="pt-BR"/>
          </a:p>
        </p:txBody>
      </p:sp>
    </p:spTree>
    <p:extLst>
      <p:ext uri="{BB962C8B-B14F-4D97-AF65-F5344CB8AC3E}">
        <p14:creationId xmlns:p14="http://schemas.microsoft.com/office/powerpoint/2010/main" val="1077929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C0FF3B67-1D2E-4044-AAF9-BAE08243D1BB}" type="datetime1">
              <a:rPr lang="pt-BR" altLang="x-none"/>
              <a:pPr/>
              <a:t>02/04/2024</a:t>
            </a:fld>
            <a:endParaRPr lang="pt-BR"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1BE26EF8-5074-C24B-8A06-BD44C2A9A318}" type="slidenum">
              <a:rPr lang="pt-BR" altLang="pt-BR"/>
              <a:pPr/>
              <a:t>‹N°›</a:t>
            </a:fld>
            <a:endParaRPr lang="pt-BR" altLang="pt-BR"/>
          </a:p>
        </p:txBody>
      </p:sp>
    </p:spTree>
    <p:extLst>
      <p:ext uri="{BB962C8B-B14F-4D97-AF65-F5344CB8AC3E}">
        <p14:creationId xmlns:p14="http://schemas.microsoft.com/office/powerpoint/2010/main" val="58598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6A0C4EA-967A-2C4E-A350-B2CA7FF7450B}" type="datetime1">
              <a:rPr lang="pt-BR" altLang="x-none"/>
              <a:pPr/>
              <a:t>02/04/2024</a:t>
            </a:fld>
            <a:endParaRPr lang="pt-BR" altLang="x-none"/>
          </a:p>
        </p:txBody>
      </p:sp>
      <p:sp>
        <p:nvSpPr>
          <p:cNvPr id="8" name="Rectangle 5"/>
          <p:cNvSpPr>
            <a:spLocks noGrp="1" noChangeArrowheads="1"/>
          </p:cNvSpPr>
          <p:nvPr>
            <p:ph type="ftr" sz="quarter" idx="11"/>
          </p:nvPr>
        </p:nvSpPr>
        <p:spPr>
          <a:ln/>
        </p:spPr>
        <p:txBody>
          <a:bodyPr/>
          <a:lstStyle>
            <a:lvl1pPr>
              <a:defRPr/>
            </a:lvl1pPr>
          </a:lstStyle>
          <a:p>
            <a:endParaRPr lang="x-none" altLang="x-none"/>
          </a:p>
        </p:txBody>
      </p:sp>
      <p:sp>
        <p:nvSpPr>
          <p:cNvPr id="9" name="Rectangle 6"/>
          <p:cNvSpPr>
            <a:spLocks noGrp="1" noChangeArrowheads="1"/>
          </p:cNvSpPr>
          <p:nvPr>
            <p:ph type="sldNum" sz="quarter" idx="12"/>
          </p:nvPr>
        </p:nvSpPr>
        <p:spPr>
          <a:ln/>
        </p:spPr>
        <p:txBody>
          <a:bodyPr/>
          <a:lstStyle>
            <a:lvl1pPr>
              <a:defRPr/>
            </a:lvl1pPr>
          </a:lstStyle>
          <a:p>
            <a:fld id="{40F24582-A827-2947-9771-88B5E5E11748}" type="slidenum">
              <a:rPr lang="pt-BR" altLang="pt-BR"/>
              <a:pPr/>
              <a:t>‹N°›</a:t>
            </a:fld>
            <a:endParaRPr lang="pt-BR" altLang="pt-BR"/>
          </a:p>
        </p:txBody>
      </p:sp>
    </p:spTree>
    <p:extLst>
      <p:ext uri="{BB962C8B-B14F-4D97-AF65-F5344CB8AC3E}">
        <p14:creationId xmlns:p14="http://schemas.microsoft.com/office/powerpoint/2010/main" val="285301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3C6D768-ECFB-AC4C-BA0A-AFE5BA58B7D4}" type="datetime1">
              <a:rPr lang="pt-BR" altLang="x-none"/>
              <a:pPr/>
              <a:t>02/04/2024</a:t>
            </a:fld>
            <a:endParaRPr lang="pt-BR" altLang="x-none"/>
          </a:p>
        </p:txBody>
      </p:sp>
      <p:sp>
        <p:nvSpPr>
          <p:cNvPr id="4" name="Rectangle 5"/>
          <p:cNvSpPr>
            <a:spLocks noGrp="1" noChangeArrowheads="1"/>
          </p:cNvSpPr>
          <p:nvPr>
            <p:ph type="ftr" sz="quarter" idx="11"/>
          </p:nvPr>
        </p:nvSpPr>
        <p:spPr>
          <a:ln/>
        </p:spPr>
        <p:txBody>
          <a:bodyPr/>
          <a:lstStyle>
            <a:lvl1pPr>
              <a:defRPr/>
            </a:lvl1pPr>
          </a:lstStyle>
          <a:p>
            <a:endParaRPr lang="x-none" altLang="x-none"/>
          </a:p>
        </p:txBody>
      </p:sp>
      <p:sp>
        <p:nvSpPr>
          <p:cNvPr id="5" name="Rectangle 6"/>
          <p:cNvSpPr>
            <a:spLocks noGrp="1" noChangeArrowheads="1"/>
          </p:cNvSpPr>
          <p:nvPr>
            <p:ph type="sldNum" sz="quarter" idx="12"/>
          </p:nvPr>
        </p:nvSpPr>
        <p:spPr>
          <a:ln/>
        </p:spPr>
        <p:txBody>
          <a:bodyPr/>
          <a:lstStyle>
            <a:lvl1pPr>
              <a:defRPr/>
            </a:lvl1pPr>
          </a:lstStyle>
          <a:p>
            <a:fld id="{F5EA4D2B-B429-2742-AABE-FA7A9768D75C}" type="slidenum">
              <a:rPr lang="pt-BR" altLang="pt-BR"/>
              <a:pPr/>
              <a:t>‹N°›</a:t>
            </a:fld>
            <a:endParaRPr lang="pt-BR" altLang="pt-BR"/>
          </a:p>
        </p:txBody>
      </p:sp>
    </p:spTree>
    <p:extLst>
      <p:ext uri="{BB962C8B-B14F-4D97-AF65-F5344CB8AC3E}">
        <p14:creationId xmlns:p14="http://schemas.microsoft.com/office/powerpoint/2010/main" val="187960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12B850B-FB3F-FB46-A8F8-3802789BC244}" type="datetime1">
              <a:rPr lang="pt-BR" altLang="x-none"/>
              <a:pPr/>
              <a:t>02/04/2024</a:t>
            </a:fld>
            <a:endParaRPr lang="pt-BR" altLang="x-none"/>
          </a:p>
        </p:txBody>
      </p:sp>
      <p:sp>
        <p:nvSpPr>
          <p:cNvPr id="3" name="Rectangle 5"/>
          <p:cNvSpPr>
            <a:spLocks noGrp="1" noChangeArrowheads="1"/>
          </p:cNvSpPr>
          <p:nvPr>
            <p:ph type="ftr" sz="quarter" idx="11"/>
          </p:nvPr>
        </p:nvSpPr>
        <p:spPr>
          <a:ln/>
        </p:spPr>
        <p:txBody>
          <a:bodyPr/>
          <a:lstStyle>
            <a:lvl1pPr>
              <a:defRPr/>
            </a:lvl1pPr>
          </a:lstStyle>
          <a:p>
            <a:endParaRPr lang="x-none" altLang="x-none"/>
          </a:p>
        </p:txBody>
      </p:sp>
      <p:sp>
        <p:nvSpPr>
          <p:cNvPr id="4" name="Rectangle 6"/>
          <p:cNvSpPr>
            <a:spLocks noGrp="1" noChangeArrowheads="1"/>
          </p:cNvSpPr>
          <p:nvPr>
            <p:ph type="sldNum" sz="quarter" idx="12"/>
          </p:nvPr>
        </p:nvSpPr>
        <p:spPr>
          <a:ln/>
        </p:spPr>
        <p:txBody>
          <a:bodyPr/>
          <a:lstStyle>
            <a:lvl1pPr>
              <a:defRPr/>
            </a:lvl1pPr>
          </a:lstStyle>
          <a:p>
            <a:fld id="{8B3917F5-2C79-6342-AAA8-2076142D1285}" type="slidenum">
              <a:rPr lang="pt-BR" altLang="pt-BR"/>
              <a:pPr/>
              <a:t>‹N°›</a:t>
            </a:fld>
            <a:endParaRPr lang="pt-BR" altLang="pt-BR"/>
          </a:p>
        </p:txBody>
      </p:sp>
    </p:spTree>
    <p:extLst>
      <p:ext uri="{BB962C8B-B14F-4D97-AF65-F5344CB8AC3E}">
        <p14:creationId xmlns:p14="http://schemas.microsoft.com/office/powerpoint/2010/main" val="95821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15A0A38-BDF0-B449-A921-2CA1466D9F84}" type="datetime1">
              <a:rPr lang="pt-BR" altLang="x-none"/>
              <a:pPr/>
              <a:t>02/04/2024</a:t>
            </a:fld>
            <a:endParaRPr lang="pt-BR"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B9BF141F-2783-A64E-AD92-F27ABD8D6095}" type="slidenum">
              <a:rPr lang="pt-BR" altLang="pt-BR"/>
              <a:pPr/>
              <a:t>‹N°›</a:t>
            </a:fld>
            <a:endParaRPr lang="pt-BR" altLang="pt-BR"/>
          </a:p>
        </p:txBody>
      </p:sp>
    </p:spTree>
    <p:extLst>
      <p:ext uri="{BB962C8B-B14F-4D97-AF65-F5344CB8AC3E}">
        <p14:creationId xmlns:p14="http://schemas.microsoft.com/office/powerpoint/2010/main" val="738039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217B97E-77AF-CE43-A9F2-D93284CED199}" type="datetime1">
              <a:rPr lang="pt-BR" altLang="x-none"/>
              <a:pPr/>
              <a:t>02/04/2024</a:t>
            </a:fld>
            <a:endParaRPr lang="pt-BR"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84F33E1D-E639-8146-B697-77690A444CBD}" type="slidenum">
              <a:rPr lang="pt-BR" altLang="pt-BR"/>
              <a:pPr/>
              <a:t>‹N°›</a:t>
            </a:fld>
            <a:endParaRPr lang="pt-BR" altLang="pt-BR"/>
          </a:p>
        </p:txBody>
      </p:sp>
    </p:spTree>
    <p:extLst>
      <p:ext uri="{BB962C8B-B14F-4D97-AF65-F5344CB8AC3E}">
        <p14:creationId xmlns:p14="http://schemas.microsoft.com/office/powerpoint/2010/main" val="364028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2AAB26E3-FA5D-4F48-A6BF-5C374D8A2BA7}" type="datetime1">
              <a:rPr lang="pt-BR" altLang="x-none"/>
              <a:pPr/>
              <a:t>02/04/2024</a:t>
            </a:fld>
            <a:endParaRPr lang="pt-BR" altLang="x-none"/>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x-none" altLang="x-none"/>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74CD54C-F105-BE4E-8CD5-58A3D8CBB740}" type="slidenum">
              <a:rPr lang="pt-BR" altLang="pt-BR"/>
              <a:pPr/>
              <a:t>‹N°›</a:t>
            </a:fld>
            <a:endParaRPr lang="pt-BR" altLang="pt-BR"/>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har char="–"/>
        <a:defRPr sz="24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har char="•"/>
        <a:defRPr sz="2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har char="–"/>
        <a:defRPr sz="20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har char="»"/>
        <a:defRPr sz="160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6.jpeg"/><Relationship Id="rId7"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6.jpeg"/><Relationship Id="rId7"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jpe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6.jpeg"/><Relationship Id="rId7" Type="http://schemas.openxmlformats.org/officeDocument/2006/relationships/image" Target="../media/image9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7.jpg"/><Relationship Id="rId4" Type="http://schemas.openxmlformats.org/officeDocument/2006/relationships/image" Target="../media/image89.jpg"/><Relationship Id="rId9" Type="http://schemas.openxmlformats.org/officeDocument/2006/relationships/image" Target="../media/image93.jp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6.jpe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7">
            <a:extLst>
              <a:ext uri="{FF2B5EF4-FFF2-40B4-BE49-F238E27FC236}">
                <a16:creationId xmlns:a16="http://schemas.microsoft.com/office/drawing/2014/main" id="{4C331021-7A92-9B45-BECA-19430178E4AD}"/>
              </a:ext>
            </a:extLst>
          </p:cNvPr>
          <p:cNvSpPr txBox="1">
            <a:spLocks noChangeArrowheads="1"/>
          </p:cNvSpPr>
          <p:nvPr/>
        </p:nvSpPr>
        <p:spPr bwMode="auto">
          <a:xfrm>
            <a:off x="3439686" y="6497458"/>
            <a:ext cx="5968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rPr>
              <a:t>Jérôme LLIDO - Présentation Bilan campagne PIRATA-FR34 - </a:t>
            </a:r>
            <a:r>
              <a:rPr lang="fr-FR" sz="1400" i="1" dirty="0">
                <a:solidFill>
                  <a:srgbClr val="000000"/>
                </a:solidFill>
              </a:rPr>
              <a:t>02</a:t>
            </a:r>
            <a:r>
              <a:rPr kumimoji="0" lang="fr-FR" sz="1400" b="0" i="1"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rPr>
              <a:t>/04/2024</a:t>
            </a:r>
          </a:p>
        </p:txBody>
      </p:sp>
      <p:sp>
        <p:nvSpPr>
          <p:cNvPr id="20" name="Rectangle 19">
            <a:extLst>
              <a:ext uri="{FF2B5EF4-FFF2-40B4-BE49-F238E27FC236}">
                <a16:creationId xmlns:a16="http://schemas.microsoft.com/office/drawing/2014/main" id="{8F8C68F9-14A1-9029-D12C-98DE5E73FEA7}"/>
              </a:ext>
            </a:extLst>
          </p:cNvPr>
          <p:cNvSpPr/>
          <p:nvPr/>
        </p:nvSpPr>
        <p:spPr bwMode="auto">
          <a:xfrm>
            <a:off x="2846684" y="163901"/>
            <a:ext cx="8793932" cy="954107"/>
          </a:xfrm>
          <a:prstGeom prst="rect">
            <a:avLst/>
          </a:prstGeom>
        </p:spPr>
        <p:txBody>
          <a:bodyPr wrap="square">
            <a:spAutoFit/>
          </a:bodyPr>
          <a:lstStyle/>
          <a:p>
            <a:pPr algn="ctr" eaLnBrk="1" hangingPunct="1">
              <a:defRPr/>
            </a:pPr>
            <a:r>
              <a:rPr lang="fr-FR" sz="3200" b="1" i="1" dirty="0">
                <a:solidFill>
                  <a:srgbClr val="0030AF"/>
                </a:solidFill>
                <a:effectLst>
                  <a:outerShdw blurRad="38100" dist="38100" dir="2700000" algn="tl">
                    <a:srgbClr val="000000">
                      <a:alpha val="43137"/>
                    </a:srgbClr>
                  </a:outerShdw>
                </a:effectLst>
              </a:rPr>
              <a:t>PIRATA FR34 </a:t>
            </a:r>
            <a:r>
              <a:rPr lang="fr-FR" sz="2400" b="1" i="1" dirty="0">
                <a:solidFill>
                  <a:srgbClr val="0033CC"/>
                </a:solidFill>
                <a:effectLst>
                  <a:outerShdw blurRad="38100" dist="38100" dir="2700000" algn="tl">
                    <a:srgbClr val="000000">
                      <a:alpha val="43137"/>
                    </a:srgbClr>
                  </a:outerShdw>
                </a:effectLst>
              </a:rPr>
              <a:t>	</a:t>
            </a:r>
            <a:r>
              <a:rPr lang="fr-FR" sz="2400" b="1" i="1" dirty="0">
                <a:effectLst>
                  <a:outerShdw blurRad="38100" dist="38100" dir="2700000" algn="tl">
                    <a:srgbClr val="000000">
                      <a:alpha val="43137"/>
                    </a:srgbClr>
                  </a:outerShdw>
                </a:effectLst>
              </a:rPr>
              <a:t>28/02/2024 au 04/04/2024</a:t>
            </a:r>
          </a:p>
          <a:p>
            <a:pPr algn="ctr" eaLnBrk="1" hangingPunct="1">
              <a:defRPr/>
            </a:pPr>
            <a:r>
              <a:rPr lang="fr-FR" sz="2400" b="1" i="1" dirty="0">
                <a:solidFill>
                  <a:srgbClr val="0030AF"/>
                </a:solidFill>
                <a:effectLst>
                  <a:outerShdw blurRad="38100" dist="38100" dir="2700000" algn="tl">
                    <a:srgbClr val="000000">
                      <a:alpha val="43137"/>
                    </a:srgbClr>
                  </a:outerShdw>
                </a:effectLst>
              </a:rPr>
              <a:t>Bilan (provisoire) et premiers résultats</a:t>
            </a:r>
          </a:p>
        </p:txBody>
      </p:sp>
      <p:pic>
        <p:nvPicPr>
          <p:cNvPr id="21" name="Picture 4" descr="Agrandir l'image &#10;">
            <a:extLst>
              <a:ext uri="{FF2B5EF4-FFF2-40B4-BE49-F238E27FC236}">
                <a16:creationId xmlns:a16="http://schemas.microsoft.com/office/drawing/2014/main" id="{A4E546D0-7A43-96DE-8894-B97019E18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87" y="3451200"/>
            <a:ext cx="1166812" cy="9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43">
            <a:extLst>
              <a:ext uri="{FF2B5EF4-FFF2-40B4-BE49-F238E27FC236}">
                <a16:creationId xmlns:a16="http://schemas.microsoft.com/office/drawing/2014/main" id="{29527D0D-9E43-5BEA-CE16-9CFF0A06D9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6193" y="3379512"/>
            <a:ext cx="1166813"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3" descr="logo-CNRS">
            <a:extLst>
              <a:ext uri="{FF2B5EF4-FFF2-40B4-BE49-F238E27FC236}">
                <a16:creationId xmlns:a16="http://schemas.microsoft.com/office/drawing/2014/main" id="{BF460971-4948-2CC4-B586-4B755F03F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87" y="4890467"/>
            <a:ext cx="10128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a:extLst>
              <a:ext uri="{FF2B5EF4-FFF2-40B4-BE49-F238E27FC236}">
                <a16:creationId xmlns:a16="http://schemas.microsoft.com/office/drawing/2014/main" id="{D14C21F6-E0AA-8BF9-7A51-C9F18ABFA8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1141" y="4800773"/>
            <a:ext cx="2703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EB92C72B-55F8-F206-3779-33A68A709F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0467" y="1626766"/>
            <a:ext cx="5338352" cy="3559281"/>
          </a:xfrm>
          <a:prstGeom prst="rect">
            <a:avLst/>
          </a:prstGeom>
        </p:spPr>
      </p:pic>
      <p:grpSp>
        <p:nvGrpSpPr>
          <p:cNvPr id="2" name="Groupe 27">
            <a:extLst>
              <a:ext uri="{FF2B5EF4-FFF2-40B4-BE49-F238E27FC236}">
                <a16:creationId xmlns:a16="http://schemas.microsoft.com/office/drawing/2014/main" id="{AF12B210-9F1A-D24A-2E5A-6AA24FE66307}"/>
              </a:ext>
            </a:extLst>
          </p:cNvPr>
          <p:cNvGrpSpPr>
            <a:grpSpLocks noChangeAspect="1"/>
          </p:cNvGrpSpPr>
          <p:nvPr/>
        </p:nvGrpSpPr>
        <p:grpSpPr bwMode="auto">
          <a:xfrm>
            <a:off x="551384" y="236307"/>
            <a:ext cx="2274958" cy="1997095"/>
            <a:chOff x="2590800" y="1524000"/>
            <a:chExt cx="4203700" cy="3592513"/>
          </a:xfrm>
        </p:grpSpPr>
        <p:grpSp>
          <p:nvGrpSpPr>
            <p:cNvPr id="4" name="Group 14">
              <a:extLst>
                <a:ext uri="{FF2B5EF4-FFF2-40B4-BE49-F238E27FC236}">
                  <a16:creationId xmlns:a16="http://schemas.microsoft.com/office/drawing/2014/main" id="{BF9762EE-5421-DC76-54FB-6D51C5DAAD6B}"/>
                </a:ext>
              </a:extLst>
            </p:cNvPr>
            <p:cNvGrpSpPr>
              <a:grpSpLocks/>
            </p:cNvGrpSpPr>
            <p:nvPr/>
          </p:nvGrpSpPr>
          <p:grpSpPr bwMode="auto">
            <a:xfrm>
              <a:off x="2590800" y="1524000"/>
              <a:ext cx="4203700" cy="3592513"/>
              <a:chOff x="1632" y="960"/>
              <a:chExt cx="2648" cy="2263"/>
            </a:xfrm>
          </p:grpSpPr>
          <p:pic>
            <p:nvPicPr>
              <p:cNvPr id="9" name="Picture 3" descr="logoPIRATA">
                <a:extLst>
                  <a:ext uri="{FF2B5EF4-FFF2-40B4-BE49-F238E27FC236}">
                    <a16:creationId xmlns:a16="http://schemas.microsoft.com/office/drawing/2014/main" id="{8C67FAA6-3F86-FA3E-D07E-061E232AF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4">
                <a:extLst>
                  <a:ext uri="{FF2B5EF4-FFF2-40B4-BE49-F238E27FC236}">
                    <a16:creationId xmlns:a16="http://schemas.microsoft.com/office/drawing/2014/main" id="{7DF380D3-41FE-3E18-F526-707768135495}"/>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5">
                <a:extLst>
                  <a:ext uri="{FF2B5EF4-FFF2-40B4-BE49-F238E27FC236}">
                    <a16:creationId xmlns:a16="http://schemas.microsoft.com/office/drawing/2014/main" id="{5DC5D4E0-8429-F4E0-886D-499E9F34B54B}"/>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6">
                <a:extLst>
                  <a:ext uri="{FF2B5EF4-FFF2-40B4-BE49-F238E27FC236}">
                    <a16:creationId xmlns:a16="http://schemas.microsoft.com/office/drawing/2014/main" id="{563DF18F-3D42-CDD7-D9D8-9488A6B0120E}"/>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7">
                <a:extLst>
                  <a:ext uri="{FF2B5EF4-FFF2-40B4-BE49-F238E27FC236}">
                    <a16:creationId xmlns:a16="http://schemas.microsoft.com/office/drawing/2014/main" id="{B188DB05-1B4A-7035-8C0B-1232B5104AFC}"/>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0" name="Oval 8">
                <a:extLst>
                  <a:ext uri="{FF2B5EF4-FFF2-40B4-BE49-F238E27FC236}">
                    <a16:creationId xmlns:a16="http://schemas.microsoft.com/office/drawing/2014/main" id="{3D7E329A-DBE4-72E6-A9FC-337329363AFF}"/>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1" name="Oval 9">
                <a:extLst>
                  <a:ext uri="{FF2B5EF4-FFF2-40B4-BE49-F238E27FC236}">
                    <a16:creationId xmlns:a16="http://schemas.microsoft.com/office/drawing/2014/main" id="{3C1D1C8B-88C5-0F5D-A9BD-571F307CF558}"/>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2" name="Oval 12">
                <a:extLst>
                  <a:ext uri="{FF2B5EF4-FFF2-40B4-BE49-F238E27FC236}">
                    <a16:creationId xmlns:a16="http://schemas.microsoft.com/office/drawing/2014/main" id="{B9B7B8A9-F223-FB42-EC01-E794A30F1912}"/>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BB7584F7-53DD-6ABD-900C-E2B6611D0B13}"/>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5" name="WordArt 10">
              <a:extLst>
                <a:ext uri="{FF2B5EF4-FFF2-40B4-BE49-F238E27FC236}">
                  <a16:creationId xmlns:a16="http://schemas.microsoft.com/office/drawing/2014/main" id="{A41EEFC8-A49E-2AA1-124E-FA659849CEBA}"/>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6" name="ZoneTexte 23">
              <a:extLst>
                <a:ext uri="{FF2B5EF4-FFF2-40B4-BE49-F238E27FC236}">
                  <a16:creationId xmlns:a16="http://schemas.microsoft.com/office/drawing/2014/main" id="{D8BDC1E6-E58D-2D6F-121D-CA10E6FFB6D3}"/>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Tree>
    <p:extLst>
      <p:ext uri="{BB962C8B-B14F-4D97-AF65-F5344CB8AC3E}">
        <p14:creationId xmlns:p14="http://schemas.microsoft.com/office/powerpoint/2010/main" val="82068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367021" y="572238"/>
            <a:ext cx="2550698" cy="400110"/>
          </a:xfrm>
          <a:prstGeom prst="rect">
            <a:avLst/>
          </a:prstGeom>
          <a:noFill/>
        </p:spPr>
        <p:txBody>
          <a:bodyPr wrap="none" rtlCol="0">
            <a:spAutoFit/>
          </a:bodyPr>
          <a:lstStyle/>
          <a:p>
            <a:r>
              <a:rPr lang="fr-FR" sz="2000" b="1" dirty="0"/>
              <a:t>06 mars : 0° - 10°W </a:t>
            </a:r>
          </a:p>
        </p:txBody>
      </p:sp>
      <p:sp>
        <p:nvSpPr>
          <p:cNvPr id="8" name="ZoneTexte 7"/>
          <p:cNvSpPr txBox="1"/>
          <p:nvPr/>
        </p:nvSpPr>
        <p:spPr>
          <a:xfrm>
            <a:off x="3166615" y="660022"/>
            <a:ext cx="5688632" cy="400110"/>
          </a:xfrm>
          <a:prstGeom prst="rect">
            <a:avLst/>
          </a:prstGeom>
          <a:noFill/>
        </p:spPr>
        <p:txBody>
          <a:bodyPr wrap="square" rtlCol="0">
            <a:spAutoFit/>
          </a:bodyPr>
          <a:lstStyle/>
          <a:p>
            <a:r>
              <a:rPr lang="fr-FR" sz="2000" dirty="0"/>
              <a:t>1</a:t>
            </a:r>
            <a:r>
              <a:rPr lang="fr-FR" sz="2000" baseline="30000" dirty="0"/>
              <a:t>er</a:t>
            </a:r>
            <a:r>
              <a:rPr lang="fr-FR" sz="2000" dirty="0"/>
              <a:t> bouée de la campagne: opérations parfaites</a:t>
            </a:r>
          </a:p>
        </p:txBody>
      </p:sp>
      <p:sp>
        <p:nvSpPr>
          <p:cNvPr id="14" name="ZoneTexte 13">
            <a:extLst>
              <a:ext uri="{FF2B5EF4-FFF2-40B4-BE49-F238E27FC236}">
                <a16:creationId xmlns:a16="http://schemas.microsoft.com/office/drawing/2014/main" id="{6937A91D-C703-939D-31F4-EBC49B052EC3}"/>
              </a:ext>
            </a:extLst>
          </p:cNvPr>
          <p:cNvSpPr txBox="1"/>
          <p:nvPr/>
        </p:nvSpPr>
        <p:spPr>
          <a:xfrm>
            <a:off x="3751336" y="5034144"/>
            <a:ext cx="5333992" cy="707886"/>
          </a:xfrm>
          <a:prstGeom prst="rect">
            <a:avLst/>
          </a:prstGeom>
          <a:noFill/>
        </p:spPr>
        <p:txBody>
          <a:bodyPr wrap="square" rtlCol="0">
            <a:spAutoFit/>
          </a:bodyPr>
          <a:lstStyle/>
          <a:p>
            <a:r>
              <a:rPr lang="fr-FR" sz="2000" dirty="0">
                <a:solidFill>
                  <a:srgbClr val="FF0000"/>
                </a:solidFill>
              </a:rPr>
              <a:t>Le record du nombre de capteurs installés sur cette campagne !</a:t>
            </a:r>
          </a:p>
        </p:txBody>
      </p:sp>
      <p:grpSp>
        <p:nvGrpSpPr>
          <p:cNvPr id="15" name="Groupe 27">
            <a:extLst>
              <a:ext uri="{FF2B5EF4-FFF2-40B4-BE49-F238E27FC236}">
                <a16:creationId xmlns:a16="http://schemas.microsoft.com/office/drawing/2014/main" id="{181DFC06-F1E7-52BD-3083-258EF3ED9BAA}"/>
              </a:ext>
            </a:extLst>
          </p:cNvPr>
          <p:cNvGrpSpPr>
            <a:grpSpLocks noChangeAspect="1"/>
          </p:cNvGrpSpPr>
          <p:nvPr/>
        </p:nvGrpSpPr>
        <p:grpSpPr bwMode="auto">
          <a:xfrm>
            <a:off x="10488489" y="32059"/>
            <a:ext cx="1435307" cy="1260000"/>
            <a:chOff x="2590800" y="1524000"/>
            <a:chExt cx="4203700" cy="3592513"/>
          </a:xfrm>
        </p:grpSpPr>
        <p:grpSp>
          <p:nvGrpSpPr>
            <p:cNvPr id="16" name="Group 14">
              <a:extLst>
                <a:ext uri="{FF2B5EF4-FFF2-40B4-BE49-F238E27FC236}">
                  <a16:creationId xmlns:a16="http://schemas.microsoft.com/office/drawing/2014/main" id="{F74F0109-4445-8F2D-7C4C-7B2E8D77D221}"/>
                </a:ext>
              </a:extLst>
            </p:cNvPr>
            <p:cNvGrpSpPr>
              <a:grpSpLocks/>
            </p:cNvGrpSpPr>
            <p:nvPr/>
          </p:nvGrpSpPr>
          <p:grpSpPr bwMode="auto">
            <a:xfrm>
              <a:off x="2590800" y="1524000"/>
              <a:ext cx="4203700" cy="3592513"/>
              <a:chOff x="1632" y="960"/>
              <a:chExt cx="2648" cy="2263"/>
            </a:xfrm>
          </p:grpSpPr>
          <p:pic>
            <p:nvPicPr>
              <p:cNvPr id="22" name="Picture 3" descr="logoPIRATA">
                <a:extLst>
                  <a:ext uri="{FF2B5EF4-FFF2-40B4-BE49-F238E27FC236}">
                    <a16:creationId xmlns:a16="http://schemas.microsoft.com/office/drawing/2014/main" id="{C21C5D09-280E-07DB-3DFB-BEEBDDEB5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a:extLst>
                  <a:ext uri="{FF2B5EF4-FFF2-40B4-BE49-F238E27FC236}">
                    <a16:creationId xmlns:a16="http://schemas.microsoft.com/office/drawing/2014/main" id="{23CD8DBE-2218-0D51-11A6-1B9ABF59EE8C}"/>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5">
                <a:extLst>
                  <a:ext uri="{FF2B5EF4-FFF2-40B4-BE49-F238E27FC236}">
                    <a16:creationId xmlns:a16="http://schemas.microsoft.com/office/drawing/2014/main" id="{79EA2098-8747-1722-8D5A-78DCF6A92D2C}"/>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6">
                <a:extLst>
                  <a:ext uri="{FF2B5EF4-FFF2-40B4-BE49-F238E27FC236}">
                    <a16:creationId xmlns:a16="http://schemas.microsoft.com/office/drawing/2014/main" id="{EE902FFF-B535-257F-CBE4-70E8209619AA}"/>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7">
                <a:extLst>
                  <a:ext uri="{FF2B5EF4-FFF2-40B4-BE49-F238E27FC236}">
                    <a16:creationId xmlns:a16="http://schemas.microsoft.com/office/drawing/2014/main" id="{F36DAFA3-54F3-FB77-B7B2-7B24EB65D02F}"/>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8">
                <a:extLst>
                  <a:ext uri="{FF2B5EF4-FFF2-40B4-BE49-F238E27FC236}">
                    <a16:creationId xmlns:a16="http://schemas.microsoft.com/office/drawing/2014/main" id="{70E0E1F5-3C3A-0562-64F7-D33233EBCE3A}"/>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9">
                <a:extLst>
                  <a:ext uri="{FF2B5EF4-FFF2-40B4-BE49-F238E27FC236}">
                    <a16:creationId xmlns:a16="http://schemas.microsoft.com/office/drawing/2014/main" id="{7E9DC2C4-061E-78D1-8556-971A30671935}"/>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2">
                <a:extLst>
                  <a:ext uri="{FF2B5EF4-FFF2-40B4-BE49-F238E27FC236}">
                    <a16:creationId xmlns:a16="http://schemas.microsoft.com/office/drawing/2014/main" id="{0CC9F2DF-E212-2A1C-3D84-FB34384F6FCE}"/>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13">
                <a:extLst>
                  <a:ext uri="{FF2B5EF4-FFF2-40B4-BE49-F238E27FC236}">
                    <a16:creationId xmlns:a16="http://schemas.microsoft.com/office/drawing/2014/main" id="{89688C26-7608-6F1D-8A78-FCA9C84A90F8}"/>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7" name="WordArt 10">
              <a:extLst>
                <a:ext uri="{FF2B5EF4-FFF2-40B4-BE49-F238E27FC236}">
                  <a16:creationId xmlns:a16="http://schemas.microsoft.com/office/drawing/2014/main" id="{BBEFE1B7-56B0-6235-608E-3208D7C3256B}"/>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0" name="ZoneTexte 23">
              <a:extLst>
                <a:ext uri="{FF2B5EF4-FFF2-40B4-BE49-F238E27FC236}">
                  <a16:creationId xmlns:a16="http://schemas.microsoft.com/office/drawing/2014/main" id="{04AD2EF0-BBA8-AF39-EA97-D7DB7AF9087A}"/>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4" name="Image 3">
            <a:extLst>
              <a:ext uri="{FF2B5EF4-FFF2-40B4-BE49-F238E27FC236}">
                <a16:creationId xmlns:a16="http://schemas.microsoft.com/office/drawing/2014/main" id="{D0FA52DF-E370-0B68-1AB1-28912197399A}"/>
              </a:ext>
            </a:extLst>
          </p:cNvPr>
          <p:cNvPicPr>
            <a:picLocks noChangeAspect="1"/>
          </p:cNvPicPr>
          <p:nvPr/>
        </p:nvPicPr>
        <p:blipFill rotWithShape="1">
          <a:blip r:embed="rId4"/>
          <a:srcRect l="-43" t="5305" r="10883"/>
          <a:stretch/>
        </p:blipFill>
        <p:spPr>
          <a:xfrm>
            <a:off x="3572271" y="1096954"/>
            <a:ext cx="6025953" cy="3600000"/>
          </a:xfrm>
          <a:prstGeom prst="rect">
            <a:avLst/>
          </a:prstGeom>
          <a:ln>
            <a:solidFill>
              <a:schemeClr val="tx1"/>
            </a:solidFill>
          </a:ln>
        </p:spPr>
      </p:pic>
      <p:pic>
        <p:nvPicPr>
          <p:cNvPr id="9" name="Image 8">
            <a:extLst>
              <a:ext uri="{FF2B5EF4-FFF2-40B4-BE49-F238E27FC236}">
                <a16:creationId xmlns:a16="http://schemas.microsoft.com/office/drawing/2014/main" id="{A5A7234C-6FF9-3426-ADF9-0620F2948718}"/>
              </a:ext>
            </a:extLst>
          </p:cNvPr>
          <p:cNvPicPr>
            <a:picLocks noChangeAspect="1"/>
          </p:cNvPicPr>
          <p:nvPr/>
        </p:nvPicPr>
        <p:blipFill rotWithShape="1">
          <a:blip r:embed="rId5"/>
          <a:srcRect l="2003" t="6174" b="8870"/>
          <a:stretch/>
        </p:blipFill>
        <p:spPr>
          <a:xfrm>
            <a:off x="252502" y="1069688"/>
            <a:ext cx="3122464" cy="4812333"/>
          </a:xfrm>
          <a:prstGeom prst="rect">
            <a:avLst/>
          </a:prstGeom>
          <a:ln>
            <a:solidFill>
              <a:schemeClr val="tx1"/>
            </a:solidFill>
          </a:ln>
        </p:spPr>
      </p:pic>
      <p:sp>
        <p:nvSpPr>
          <p:cNvPr id="12" name="ZoneTexte 11">
            <a:extLst>
              <a:ext uri="{FF2B5EF4-FFF2-40B4-BE49-F238E27FC236}">
                <a16:creationId xmlns:a16="http://schemas.microsoft.com/office/drawing/2014/main" id="{77E53403-D751-CE92-C4CA-A59FC4DB61D2}"/>
              </a:ext>
            </a:extLst>
          </p:cNvPr>
          <p:cNvSpPr txBox="1"/>
          <p:nvPr/>
        </p:nvSpPr>
        <p:spPr>
          <a:xfrm>
            <a:off x="3751336" y="5769942"/>
            <a:ext cx="5846888" cy="707886"/>
          </a:xfrm>
          <a:prstGeom prst="rect">
            <a:avLst/>
          </a:prstGeom>
          <a:noFill/>
        </p:spPr>
        <p:txBody>
          <a:bodyPr wrap="square" rtlCol="0">
            <a:spAutoFit/>
          </a:bodyPr>
          <a:lstStyle/>
          <a:p>
            <a:r>
              <a:rPr lang="fr-FR" sz="2000" i="1" dirty="0"/>
              <a:t>(30 capteurs le long de la ligne de mouillage dont 22 sur 100m)</a:t>
            </a:r>
          </a:p>
        </p:txBody>
      </p:sp>
      <p:grpSp>
        <p:nvGrpSpPr>
          <p:cNvPr id="3" name="Groupe 2">
            <a:extLst>
              <a:ext uri="{FF2B5EF4-FFF2-40B4-BE49-F238E27FC236}">
                <a16:creationId xmlns:a16="http://schemas.microsoft.com/office/drawing/2014/main" id="{C2EFE6E9-4373-6352-4D9F-1FF8E75E7749}"/>
              </a:ext>
            </a:extLst>
          </p:cNvPr>
          <p:cNvGrpSpPr/>
          <p:nvPr/>
        </p:nvGrpSpPr>
        <p:grpSpPr>
          <a:xfrm>
            <a:off x="9821809" y="2023458"/>
            <a:ext cx="2128267" cy="4200086"/>
            <a:chOff x="9821809" y="2023458"/>
            <a:chExt cx="2128267" cy="4200086"/>
          </a:xfrm>
        </p:grpSpPr>
        <p:sp>
          <p:nvSpPr>
            <p:cNvPr id="19" name="ZoneTexte 18">
              <a:extLst>
                <a:ext uri="{FF2B5EF4-FFF2-40B4-BE49-F238E27FC236}">
                  <a16:creationId xmlns:a16="http://schemas.microsoft.com/office/drawing/2014/main" id="{29EFABB0-8B0B-45C4-28F6-DD409956C3D4}"/>
                </a:ext>
              </a:extLst>
            </p:cNvPr>
            <p:cNvSpPr txBox="1"/>
            <p:nvPr/>
          </p:nvSpPr>
          <p:spPr>
            <a:xfrm>
              <a:off x="9927907" y="2023458"/>
              <a:ext cx="2022169" cy="707886"/>
            </a:xfrm>
            <a:prstGeom prst="rect">
              <a:avLst/>
            </a:prstGeom>
            <a:noFill/>
          </p:spPr>
          <p:txBody>
            <a:bodyPr wrap="square" rtlCol="0">
              <a:spAutoFit/>
            </a:bodyPr>
            <a:lstStyle/>
            <a:p>
              <a:r>
                <a:rPr lang="fr-FR" sz="2000" i="1" dirty="0"/>
                <a:t>(et nos 1</a:t>
              </a:r>
              <a:r>
                <a:rPr lang="fr-FR" sz="2000" i="1" baseline="30000" dirty="0"/>
                <a:t>ers</a:t>
              </a:r>
              <a:r>
                <a:rPr lang="fr-FR" sz="2000" i="1" dirty="0"/>
                <a:t> échantillons…)</a:t>
              </a:r>
            </a:p>
          </p:txBody>
        </p:sp>
        <p:pic>
          <p:nvPicPr>
            <p:cNvPr id="5" name="Image 4">
              <a:extLst>
                <a:ext uri="{FF2B5EF4-FFF2-40B4-BE49-F238E27FC236}">
                  <a16:creationId xmlns:a16="http://schemas.microsoft.com/office/drawing/2014/main" id="{9943BF39-C1B5-E698-338C-60FF771A2D12}"/>
                </a:ext>
              </a:extLst>
            </p:cNvPr>
            <p:cNvPicPr>
              <a:picLocks noChangeAspect="1"/>
            </p:cNvPicPr>
            <p:nvPr/>
          </p:nvPicPr>
          <p:blipFill rotWithShape="1">
            <a:blip r:embed="rId6"/>
            <a:srcRect l="3800" t="6601" b="14383"/>
            <a:stretch/>
          </p:blipFill>
          <p:spPr>
            <a:xfrm rot="5400000">
              <a:off x="9158563" y="3432031"/>
              <a:ext cx="3454759" cy="2128267"/>
            </a:xfrm>
            <a:prstGeom prst="rect">
              <a:avLst/>
            </a:prstGeom>
            <a:ln>
              <a:solidFill>
                <a:schemeClr val="tx1"/>
              </a:solidFill>
            </a:ln>
          </p:spPr>
        </p:pic>
      </p:grpSp>
    </p:spTree>
    <p:extLst>
      <p:ext uri="{BB962C8B-B14F-4D97-AF65-F5344CB8AC3E}">
        <p14:creationId xmlns:p14="http://schemas.microsoft.com/office/powerpoint/2010/main" val="25259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367021" y="572238"/>
            <a:ext cx="4064190" cy="400110"/>
          </a:xfrm>
          <a:prstGeom prst="rect">
            <a:avLst/>
          </a:prstGeom>
          <a:noFill/>
        </p:spPr>
        <p:txBody>
          <a:bodyPr wrap="none" rtlCol="0">
            <a:spAutoFit/>
          </a:bodyPr>
          <a:lstStyle/>
          <a:p>
            <a:r>
              <a:rPr lang="fr-FR" sz="2000" b="1" dirty="0"/>
              <a:t>9 &amp; 11 mars : 6°S &amp; 10°S - 10°W </a:t>
            </a:r>
          </a:p>
        </p:txBody>
      </p:sp>
      <p:sp>
        <p:nvSpPr>
          <p:cNvPr id="8" name="ZoneTexte 7"/>
          <p:cNvSpPr txBox="1"/>
          <p:nvPr/>
        </p:nvSpPr>
        <p:spPr>
          <a:xfrm>
            <a:off x="4429343" y="842853"/>
            <a:ext cx="5688632" cy="400110"/>
          </a:xfrm>
          <a:prstGeom prst="rect">
            <a:avLst/>
          </a:prstGeom>
          <a:noFill/>
        </p:spPr>
        <p:txBody>
          <a:bodyPr wrap="square" rtlCol="0">
            <a:spAutoFit/>
          </a:bodyPr>
          <a:lstStyle/>
          <a:p>
            <a:r>
              <a:rPr lang="fr-FR" sz="2000" dirty="0"/>
              <a:t>2</a:t>
            </a:r>
            <a:r>
              <a:rPr lang="fr-FR" sz="2000" baseline="30000" dirty="0"/>
              <a:t>nde</a:t>
            </a:r>
            <a:r>
              <a:rPr lang="fr-FR" sz="2000" dirty="0"/>
              <a:t> et 3</a:t>
            </a:r>
            <a:r>
              <a:rPr lang="fr-FR" sz="2000" baseline="30000" dirty="0"/>
              <a:t>ème</a:t>
            </a:r>
            <a:r>
              <a:rPr lang="fr-FR" sz="2000" dirty="0"/>
              <a:t> bouées de la campagne: « au top »</a:t>
            </a:r>
          </a:p>
        </p:txBody>
      </p:sp>
      <p:grpSp>
        <p:nvGrpSpPr>
          <p:cNvPr id="15" name="Groupe 27">
            <a:extLst>
              <a:ext uri="{FF2B5EF4-FFF2-40B4-BE49-F238E27FC236}">
                <a16:creationId xmlns:a16="http://schemas.microsoft.com/office/drawing/2014/main" id="{F2E3E154-BE20-0917-1F52-034320ABD464}"/>
              </a:ext>
            </a:extLst>
          </p:cNvPr>
          <p:cNvGrpSpPr>
            <a:grpSpLocks noChangeAspect="1"/>
          </p:cNvGrpSpPr>
          <p:nvPr/>
        </p:nvGrpSpPr>
        <p:grpSpPr bwMode="auto">
          <a:xfrm>
            <a:off x="10560496" y="51700"/>
            <a:ext cx="1435307" cy="1260000"/>
            <a:chOff x="2590800" y="1524000"/>
            <a:chExt cx="4203700" cy="3592513"/>
          </a:xfrm>
        </p:grpSpPr>
        <p:grpSp>
          <p:nvGrpSpPr>
            <p:cNvPr id="17" name="Group 14">
              <a:extLst>
                <a:ext uri="{FF2B5EF4-FFF2-40B4-BE49-F238E27FC236}">
                  <a16:creationId xmlns:a16="http://schemas.microsoft.com/office/drawing/2014/main" id="{C4096833-A229-0145-6988-A01D5AC8FEB8}"/>
                </a:ext>
              </a:extLst>
            </p:cNvPr>
            <p:cNvGrpSpPr>
              <a:grpSpLocks/>
            </p:cNvGrpSpPr>
            <p:nvPr/>
          </p:nvGrpSpPr>
          <p:grpSpPr bwMode="auto">
            <a:xfrm>
              <a:off x="2590800" y="1524000"/>
              <a:ext cx="4203700" cy="3592513"/>
              <a:chOff x="1632" y="960"/>
              <a:chExt cx="2648" cy="2263"/>
            </a:xfrm>
          </p:grpSpPr>
          <p:pic>
            <p:nvPicPr>
              <p:cNvPr id="23" name="Picture 3" descr="logoPIRATA">
                <a:extLst>
                  <a:ext uri="{FF2B5EF4-FFF2-40B4-BE49-F238E27FC236}">
                    <a16:creationId xmlns:a16="http://schemas.microsoft.com/office/drawing/2014/main" id="{FA07C006-CDEE-9585-8037-5C727EB3E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4">
                <a:extLst>
                  <a:ext uri="{FF2B5EF4-FFF2-40B4-BE49-F238E27FC236}">
                    <a16:creationId xmlns:a16="http://schemas.microsoft.com/office/drawing/2014/main" id="{DDF6BD4F-0B72-3039-868E-32C74696B6AB}"/>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5">
                <a:extLst>
                  <a:ext uri="{FF2B5EF4-FFF2-40B4-BE49-F238E27FC236}">
                    <a16:creationId xmlns:a16="http://schemas.microsoft.com/office/drawing/2014/main" id="{4ECE0E60-871A-2344-306A-D855CA246A65}"/>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6">
                <a:extLst>
                  <a:ext uri="{FF2B5EF4-FFF2-40B4-BE49-F238E27FC236}">
                    <a16:creationId xmlns:a16="http://schemas.microsoft.com/office/drawing/2014/main" id="{4AB439E1-091F-8778-041C-5DE205DA9DF8}"/>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7">
                <a:extLst>
                  <a:ext uri="{FF2B5EF4-FFF2-40B4-BE49-F238E27FC236}">
                    <a16:creationId xmlns:a16="http://schemas.microsoft.com/office/drawing/2014/main" id="{C0FE6A2E-3665-78E9-EAB0-717EAE1209AC}"/>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8">
                <a:extLst>
                  <a:ext uri="{FF2B5EF4-FFF2-40B4-BE49-F238E27FC236}">
                    <a16:creationId xmlns:a16="http://schemas.microsoft.com/office/drawing/2014/main" id="{2433B463-A6D5-EDC0-37FF-4958B78879F2}"/>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9">
                <a:extLst>
                  <a:ext uri="{FF2B5EF4-FFF2-40B4-BE49-F238E27FC236}">
                    <a16:creationId xmlns:a16="http://schemas.microsoft.com/office/drawing/2014/main" id="{23E546B0-ED94-6BFD-EE60-CE14C0B6A7FE}"/>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12">
                <a:extLst>
                  <a:ext uri="{FF2B5EF4-FFF2-40B4-BE49-F238E27FC236}">
                    <a16:creationId xmlns:a16="http://schemas.microsoft.com/office/drawing/2014/main" id="{D0405B95-F6D2-12A3-2BE2-9B57011CC0BF}"/>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3">
                <a:extLst>
                  <a:ext uri="{FF2B5EF4-FFF2-40B4-BE49-F238E27FC236}">
                    <a16:creationId xmlns:a16="http://schemas.microsoft.com/office/drawing/2014/main" id="{DE9AED44-4FB1-98BA-77FB-744F2E476064}"/>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9" name="WordArt 10">
              <a:extLst>
                <a:ext uri="{FF2B5EF4-FFF2-40B4-BE49-F238E27FC236}">
                  <a16:creationId xmlns:a16="http://schemas.microsoft.com/office/drawing/2014/main" id="{79BB1743-1D89-BFD9-17D5-156D1CEEA9DE}"/>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1" name="ZoneTexte 23">
              <a:extLst>
                <a:ext uri="{FF2B5EF4-FFF2-40B4-BE49-F238E27FC236}">
                  <a16:creationId xmlns:a16="http://schemas.microsoft.com/office/drawing/2014/main" id="{3D5BBFDF-D8BF-9EAE-657B-5A5EECFDB37D}"/>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4" name="Image 3">
            <a:extLst>
              <a:ext uri="{FF2B5EF4-FFF2-40B4-BE49-F238E27FC236}">
                <a16:creationId xmlns:a16="http://schemas.microsoft.com/office/drawing/2014/main" id="{1525378A-831D-F637-DD31-6BB87EEBA0CA}"/>
              </a:ext>
            </a:extLst>
          </p:cNvPr>
          <p:cNvPicPr>
            <a:picLocks noChangeAspect="1"/>
          </p:cNvPicPr>
          <p:nvPr/>
        </p:nvPicPr>
        <p:blipFill>
          <a:blip r:embed="rId4"/>
          <a:srcRect l="11276" r="11276"/>
          <a:stretch/>
        </p:blipFill>
        <p:spPr>
          <a:xfrm>
            <a:off x="101450" y="1431697"/>
            <a:ext cx="4010878" cy="2923183"/>
          </a:xfrm>
          <a:prstGeom prst="rect">
            <a:avLst/>
          </a:prstGeom>
        </p:spPr>
      </p:pic>
      <p:pic>
        <p:nvPicPr>
          <p:cNvPr id="9" name="Image 8">
            <a:extLst>
              <a:ext uri="{FF2B5EF4-FFF2-40B4-BE49-F238E27FC236}">
                <a16:creationId xmlns:a16="http://schemas.microsoft.com/office/drawing/2014/main" id="{CAC22E01-C884-EB94-21EC-8A388C5E65E6}"/>
              </a:ext>
            </a:extLst>
          </p:cNvPr>
          <p:cNvPicPr>
            <a:picLocks noChangeAspect="1"/>
          </p:cNvPicPr>
          <p:nvPr/>
        </p:nvPicPr>
        <p:blipFill rotWithShape="1">
          <a:blip r:embed="rId5"/>
          <a:srcRect l="2090" t="4273"/>
          <a:stretch/>
        </p:blipFill>
        <p:spPr>
          <a:xfrm>
            <a:off x="4258374" y="1433589"/>
            <a:ext cx="2966712" cy="5144672"/>
          </a:xfrm>
          <a:prstGeom prst="rect">
            <a:avLst/>
          </a:prstGeom>
        </p:spPr>
      </p:pic>
      <p:pic>
        <p:nvPicPr>
          <p:cNvPr id="11" name="Image 10">
            <a:extLst>
              <a:ext uri="{FF2B5EF4-FFF2-40B4-BE49-F238E27FC236}">
                <a16:creationId xmlns:a16="http://schemas.microsoft.com/office/drawing/2014/main" id="{546EE5DA-64B8-104D-6B82-1F900FDB6925}"/>
              </a:ext>
            </a:extLst>
          </p:cNvPr>
          <p:cNvPicPr>
            <a:picLocks noChangeAspect="1"/>
          </p:cNvPicPr>
          <p:nvPr/>
        </p:nvPicPr>
        <p:blipFill>
          <a:blip r:embed="rId6"/>
          <a:stretch>
            <a:fillRect/>
          </a:stretch>
        </p:blipFill>
        <p:spPr>
          <a:xfrm>
            <a:off x="7371133" y="1431697"/>
            <a:ext cx="4624670" cy="3468503"/>
          </a:xfrm>
          <a:prstGeom prst="rect">
            <a:avLst/>
          </a:prstGeom>
        </p:spPr>
      </p:pic>
      <p:grpSp>
        <p:nvGrpSpPr>
          <p:cNvPr id="14" name="Groupe 13">
            <a:extLst>
              <a:ext uri="{FF2B5EF4-FFF2-40B4-BE49-F238E27FC236}">
                <a16:creationId xmlns:a16="http://schemas.microsoft.com/office/drawing/2014/main" id="{EB338E80-314D-E155-90A9-5E6A4100D515}"/>
              </a:ext>
            </a:extLst>
          </p:cNvPr>
          <p:cNvGrpSpPr/>
          <p:nvPr/>
        </p:nvGrpSpPr>
        <p:grpSpPr>
          <a:xfrm>
            <a:off x="1775520" y="1249943"/>
            <a:ext cx="9229966" cy="5404905"/>
            <a:chOff x="1660323" y="1232106"/>
            <a:chExt cx="9229966" cy="5404905"/>
          </a:xfrm>
        </p:grpSpPr>
        <p:pic>
          <p:nvPicPr>
            <p:cNvPr id="6" name="Image 5">
              <a:extLst>
                <a:ext uri="{FF2B5EF4-FFF2-40B4-BE49-F238E27FC236}">
                  <a16:creationId xmlns:a16="http://schemas.microsoft.com/office/drawing/2014/main" id="{CACF5945-2C01-AC95-AC8C-0F4DEBE22209}"/>
                </a:ext>
              </a:extLst>
            </p:cNvPr>
            <p:cNvPicPr>
              <a:picLocks noChangeAspect="1"/>
            </p:cNvPicPr>
            <p:nvPr/>
          </p:nvPicPr>
          <p:blipFill rotWithShape="1">
            <a:blip r:embed="rId7"/>
            <a:srcRect l="4858" t="2499"/>
            <a:stretch/>
          </p:blipFill>
          <p:spPr>
            <a:xfrm>
              <a:off x="1660323" y="1232106"/>
              <a:ext cx="2966712" cy="5404905"/>
            </a:xfrm>
            <a:prstGeom prst="rect">
              <a:avLst/>
            </a:prstGeom>
            <a:ln>
              <a:solidFill>
                <a:schemeClr val="tx1"/>
              </a:solidFill>
            </a:ln>
          </p:spPr>
        </p:pic>
        <p:pic>
          <p:nvPicPr>
            <p:cNvPr id="13" name="Image 12">
              <a:extLst>
                <a:ext uri="{FF2B5EF4-FFF2-40B4-BE49-F238E27FC236}">
                  <a16:creationId xmlns:a16="http://schemas.microsoft.com/office/drawing/2014/main" id="{8099564E-417C-26A9-D82A-D49055D037FA}"/>
                </a:ext>
              </a:extLst>
            </p:cNvPr>
            <p:cNvPicPr>
              <a:picLocks noChangeAspect="1"/>
            </p:cNvPicPr>
            <p:nvPr/>
          </p:nvPicPr>
          <p:blipFill>
            <a:blip r:embed="rId8"/>
            <a:stretch>
              <a:fillRect/>
            </a:stretch>
          </p:blipFill>
          <p:spPr>
            <a:xfrm>
              <a:off x="5341394" y="1923198"/>
              <a:ext cx="5548895" cy="4161671"/>
            </a:xfrm>
            <a:prstGeom prst="rect">
              <a:avLst/>
            </a:prstGeom>
            <a:ln>
              <a:solidFill>
                <a:schemeClr val="tx1"/>
              </a:solidFill>
            </a:ln>
          </p:spPr>
        </p:pic>
      </p:grpSp>
    </p:spTree>
    <p:extLst>
      <p:ext uri="{BB962C8B-B14F-4D97-AF65-F5344CB8AC3E}">
        <p14:creationId xmlns:p14="http://schemas.microsoft.com/office/powerpoint/2010/main" val="30479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367021" y="572238"/>
            <a:ext cx="2864887" cy="400110"/>
          </a:xfrm>
          <a:prstGeom prst="rect">
            <a:avLst/>
          </a:prstGeom>
          <a:noFill/>
        </p:spPr>
        <p:txBody>
          <a:bodyPr wrap="none" rtlCol="0">
            <a:spAutoFit/>
          </a:bodyPr>
          <a:lstStyle/>
          <a:p>
            <a:r>
              <a:rPr lang="fr-FR" sz="2000" b="1" dirty="0"/>
              <a:t>14 mars : 20°S - 10°W </a:t>
            </a:r>
          </a:p>
        </p:txBody>
      </p:sp>
      <p:sp>
        <p:nvSpPr>
          <p:cNvPr id="8" name="ZoneTexte 7"/>
          <p:cNvSpPr txBox="1"/>
          <p:nvPr/>
        </p:nvSpPr>
        <p:spPr>
          <a:xfrm>
            <a:off x="3539918" y="766741"/>
            <a:ext cx="6372505" cy="400110"/>
          </a:xfrm>
          <a:prstGeom prst="rect">
            <a:avLst/>
          </a:prstGeom>
          <a:noFill/>
        </p:spPr>
        <p:txBody>
          <a:bodyPr wrap="square" rtlCol="0">
            <a:spAutoFit/>
          </a:bodyPr>
          <a:lstStyle/>
          <a:p>
            <a:r>
              <a:rPr lang="fr-FR" sz="2000" dirty="0"/>
              <a:t>4</a:t>
            </a:r>
            <a:r>
              <a:rPr lang="fr-FR" sz="2000" baseline="30000" dirty="0"/>
              <a:t>ème</a:t>
            </a:r>
            <a:r>
              <a:rPr lang="fr-FR" sz="2000" dirty="0"/>
              <a:t> bouée de la campagne ... toujours « nickel »</a:t>
            </a:r>
          </a:p>
        </p:txBody>
      </p:sp>
      <p:grpSp>
        <p:nvGrpSpPr>
          <p:cNvPr id="14" name="Groupe 27">
            <a:extLst>
              <a:ext uri="{FF2B5EF4-FFF2-40B4-BE49-F238E27FC236}">
                <a16:creationId xmlns:a16="http://schemas.microsoft.com/office/drawing/2014/main" id="{C9B7733F-04C6-1EFE-EA52-C39A356659A6}"/>
              </a:ext>
            </a:extLst>
          </p:cNvPr>
          <p:cNvGrpSpPr>
            <a:grpSpLocks noChangeAspect="1"/>
          </p:cNvGrpSpPr>
          <p:nvPr/>
        </p:nvGrpSpPr>
        <p:grpSpPr bwMode="auto">
          <a:xfrm>
            <a:off x="10560496" y="58277"/>
            <a:ext cx="1435307" cy="1260000"/>
            <a:chOff x="2590800" y="1524000"/>
            <a:chExt cx="4203700" cy="3592513"/>
          </a:xfrm>
        </p:grpSpPr>
        <p:grpSp>
          <p:nvGrpSpPr>
            <p:cNvPr id="15" name="Group 14">
              <a:extLst>
                <a:ext uri="{FF2B5EF4-FFF2-40B4-BE49-F238E27FC236}">
                  <a16:creationId xmlns:a16="http://schemas.microsoft.com/office/drawing/2014/main" id="{64643804-D54C-F10A-EAE6-56B8B80E70CD}"/>
                </a:ext>
              </a:extLst>
            </p:cNvPr>
            <p:cNvGrpSpPr>
              <a:grpSpLocks/>
            </p:cNvGrpSpPr>
            <p:nvPr/>
          </p:nvGrpSpPr>
          <p:grpSpPr bwMode="auto">
            <a:xfrm>
              <a:off x="2590800" y="1524000"/>
              <a:ext cx="4203700" cy="3592513"/>
              <a:chOff x="1632" y="960"/>
              <a:chExt cx="2648" cy="2263"/>
            </a:xfrm>
          </p:grpSpPr>
          <p:pic>
            <p:nvPicPr>
              <p:cNvPr id="21" name="Picture 3" descr="logoPIRATA">
                <a:extLst>
                  <a:ext uri="{FF2B5EF4-FFF2-40B4-BE49-F238E27FC236}">
                    <a16:creationId xmlns:a16="http://schemas.microsoft.com/office/drawing/2014/main" id="{EBA5B452-1F7C-C840-C7E1-B3AD59D33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4">
                <a:extLst>
                  <a:ext uri="{FF2B5EF4-FFF2-40B4-BE49-F238E27FC236}">
                    <a16:creationId xmlns:a16="http://schemas.microsoft.com/office/drawing/2014/main" id="{33842317-BAF9-37B4-4DDC-1BB761C0E505}"/>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5">
                <a:extLst>
                  <a:ext uri="{FF2B5EF4-FFF2-40B4-BE49-F238E27FC236}">
                    <a16:creationId xmlns:a16="http://schemas.microsoft.com/office/drawing/2014/main" id="{561C504C-3A5E-1D26-57AA-3686ED2F5DB4}"/>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6">
                <a:extLst>
                  <a:ext uri="{FF2B5EF4-FFF2-40B4-BE49-F238E27FC236}">
                    <a16:creationId xmlns:a16="http://schemas.microsoft.com/office/drawing/2014/main" id="{7B4707EA-99B1-BE9E-7C15-101F078D26D7}"/>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7">
                <a:extLst>
                  <a:ext uri="{FF2B5EF4-FFF2-40B4-BE49-F238E27FC236}">
                    <a16:creationId xmlns:a16="http://schemas.microsoft.com/office/drawing/2014/main" id="{86600462-305D-811F-0AFA-ACDC07B8BEE1}"/>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8">
                <a:extLst>
                  <a:ext uri="{FF2B5EF4-FFF2-40B4-BE49-F238E27FC236}">
                    <a16:creationId xmlns:a16="http://schemas.microsoft.com/office/drawing/2014/main" id="{5B61E59E-CBF5-308C-C36C-A75C14A9760B}"/>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9">
                <a:extLst>
                  <a:ext uri="{FF2B5EF4-FFF2-40B4-BE49-F238E27FC236}">
                    <a16:creationId xmlns:a16="http://schemas.microsoft.com/office/drawing/2014/main" id="{E2A4D7B0-CDD4-E504-B8AA-EB81CAF989EF}"/>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12">
                <a:extLst>
                  <a:ext uri="{FF2B5EF4-FFF2-40B4-BE49-F238E27FC236}">
                    <a16:creationId xmlns:a16="http://schemas.microsoft.com/office/drawing/2014/main" id="{F7DDBA3B-63AD-ADC5-5AA7-E5F0C8C4ACAB}"/>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3">
                <a:extLst>
                  <a:ext uri="{FF2B5EF4-FFF2-40B4-BE49-F238E27FC236}">
                    <a16:creationId xmlns:a16="http://schemas.microsoft.com/office/drawing/2014/main" id="{059B72CD-4EE8-5213-9234-D70FE9B46D19}"/>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7" name="WordArt 10">
              <a:extLst>
                <a:ext uri="{FF2B5EF4-FFF2-40B4-BE49-F238E27FC236}">
                  <a16:creationId xmlns:a16="http://schemas.microsoft.com/office/drawing/2014/main" id="{A2BF32A0-F37F-00C1-DAF9-2D0483CAA552}"/>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9" name="ZoneTexte 23">
              <a:extLst>
                <a:ext uri="{FF2B5EF4-FFF2-40B4-BE49-F238E27FC236}">
                  <a16:creationId xmlns:a16="http://schemas.microsoft.com/office/drawing/2014/main" id="{F336D2E2-0818-F099-BC6C-08545214C2A7}"/>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11" name="Image 10">
            <a:extLst>
              <a:ext uri="{FF2B5EF4-FFF2-40B4-BE49-F238E27FC236}">
                <a16:creationId xmlns:a16="http://schemas.microsoft.com/office/drawing/2014/main" id="{BA3D3FCB-8E0B-BC25-B8FF-D49E96FA6DC4}"/>
              </a:ext>
            </a:extLst>
          </p:cNvPr>
          <p:cNvPicPr>
            <a:picLocks noChangeAspect="1"/>
          </p:cNvPicPr>
          <p:nvPr/>
        </p:nvPicPr>
        <p:blipFill>
          <a:blip r:embed="rId4"/>
          <a:stretch>
            <a:fillRect/>
          </a:stretch>
        </p:blipFill>
        <p:spPr>
          <a:xfrm>
            <a:off x="2464060" y="1256074"/>
            <a:ext cx="7772400" cy="3499097"/>
          </a:xfrm>
          <a:prstGeom prst="rect">
            <a:avLst/>
          </a:prstGeom>
          <a:ln>
            <a:solidFill>
              <a:schemeClr val="tx1"/>
            </a:solidFill>
          </a:ln>
        </p:spPr>
      </p:pic>
      <p:pic>
        <p:nvPicPr>
          <p:cNvPr id="6" name="Image 5">
            <a:extLst>
              <a:ext uri="{FF2B5EF4-FFF2-40B4-BE49-F238E27FC236}">
                <a16:creationId xmlns:a16="http://schemas.microsoft.com/office/drawing/2014/main" id="{8A90A46B-3F80-FF92-E590-875C5B88C50C}"/>
              </a:ext>
            </a:extLst>
          </p:cNvPr>
          <p:cNvPicPr>
            <a:picLocks noChangeAspect="1"/>
          </p:cNvPicPr>
          <p:nvPr/>
        </p:nvPicPr>
        <p:blipFill>
          <a:blip r:embed="rId5"/>
          <a:stretch>
            <a:fillRect/>
          </a:stretch>
        </p:blipFill>
        <p:spPr>
          <a:xfrm>
            <a:off x="8879684" y="1435954"/>
            <a:ext cx="3037589" cy="5387686"/>
          </a:xfrm>
          <a:prstGeom prst="rect">
            <a:avLst/>
          </a:prstGeom>
          <a:ln>
            <a:solidFill>
              <a:schemeClr val="tx1"/>
            </a:solidFill>
          </a:ln>
        </p:spPr>
      </p:pic>
      <p:pic>
        <p:nvPicPr>
          <p:cNvPr id="9" name="Image 8">
            <a:extLst>
              <a:ext uri="{FF2B5EF4-FFF2-40B4-BE49-F238E27FC236}">
                <a16:creationId xmlns:a16="http://schemas.microsoft.com/office/drawing/2014/main" id="{F336DA5C-70AF-8483-CC82-0FAEC22516B8}"/>
              </a:ext>
            </a:extLst>
          </p:cNvPr>
          <p:cNvPicPr>
            <a:picLocks noChangeAspect="1"/>
          </p:cNvPicPr>
          <p:nvPr/>
        </p:nvPicPr>
        <p:blipFill rotWithShape="1">
          <a:blip r:embed="rId6"/>
          <a:srcRect l="14887" t="7068" r="20262" b="9980"/>
          <a:stretch/>
        </p:blipFill>
        <p:spPr>
          <a:xfrm>
            <a:off x="198523" y="3455198"/>
            <a:ext cx="3712579" cy="3167398"/>
          </a:xfrm>
          <a:prstGeom prst="rect">
            <a:avLst/>
          </a:prstGeom>
          <a:ln>
            <a:solidFill>
              <a:schemeClr val="tx1"/>
            </a:solidFill>
          </a:ln>
        </p:spPr>
      </p:pic>
    </p:spTree>
    <p:extLst>
      <p:ext uri="{BB962C8B-B14F-4D97-AF65-F5344CB8AC3E}">
        <p14:creationId xmlns:p14="http://schemas.microsoft.com/office/powerpoint/2010/main" val="325939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266275" y="383967"/>
            <a:ext cx="3751325" cy="707886"/>
          </a:xfrm>
          <a:prstGeom prst="rect">
            <a:avLst/>
          </a:prstGeom>
          <a:noFill/>
        </p:spPr>
        <p:txBody>
          <a:bodyPr wrap="square" rtlCol="0">
            <a:spAutoFit/>
          </a:bodyPr>
          <a:lstStyle/>
          <a:p>
            <a:r>
              <a:rPr lang="fr-FR" sz="2000" b="1" dirty="0"/>
              <a:t>21 et 30 mars : 0°N-3°W et 0°N-23°W </a:t>
            </a:r>
          </a:p>
        </p:txBody>
      </p:sp>
      <p:sp>
        <p:nvSpPr>
          <p:cNvPr id="8" name="ZoneTexte 7"/>
          <p:cNvSpPr txBox="1"/>
          <p:nvPr/>
        </p:nvSpPr>
        <p:spPr>
          <a:xfrm>
            <a:off x="4475558" y="763816"/>
            <a:ext cx="4611051" cy="400110"/>
          </a:xfrm>
          <a:prstGeom prst="rect">
            <a:avLst/>
          </a:prstGeom>
          <a:noFill/>
        </p:spPr>
        <p:txBody>
          <a:bodyPr wrap="square" rtlCol="0">
            <a:spAutoFit/>
          </a:bodyPr>
          <a:lstStyle/>
          <a:p>
            <a:r>
              <a:rPr lang="fr-FR" sz="2000" dirty="0"/>
              <a:t>5</a:t>
            </a:r>
            <a:r>
              <a:rPr lang="fr-FR" sz="2000" baseline="30000" dirty="0"/>
              <a:t>ème</a:t>
            </a:r>
            <a:r>
              <a:rPr lang="fr-FR" sz="2000" dirty="0"/>
              <a:t> et 6</a:t>
            </a:r>
            <a:r>
              <a:rPr lang="fr-FR" sz="2000" baseline="30000" dirty="0"/>
              <a:t>ème</a:t>
            </a:r>
            <a:r>
              <a:rPr lang="fr-FR" sz="2000" dirty="0"/>
              <a:t> bouées : mission remplie!</a:t>
            </a:r>
          </a:p>
        </p:txBody>
      </p:sp>
      <p:grpSp>
        <p:nvGrpSpPr>
          <p:cNvPr id="14" name="Groupe 27">
            <a:extLst>
              <a:ext uri="{FF2B5EF4-FFF2-40B4-BE49-F238E27FC236}">
                <a16:creationId xmlns:a16="http://schemas.microsoft.com/office/drawing/2014/main" id="{CC472534-00C7-AD03-02A1-D8EB77F965AA}"/>
              </a:ext>
            </a:extLst>
          </p:cNvPr>
          <p:cNvGrpSpPr>
            <a:grpSpLocks noChangeAspect="1"/>
          </p:cNvGrpSpPr>
          <p:nvPr/>
        </p:nvGrpSpPr>
        <p:grpSpPr bwMode="auto">
          <a:xfrm>
            <a:off x="10621170" y="51700"/>
            <a:ext cx="1435307" cy="1260000"/>
            <a:chOff x="2590800" y="1524000"/>
            <a:chExt cx="4203700" cy="3592513"/>
          </a:xfrm>
        </p:grpSpPr>
        <p:grpSp>
          <p:nvGrpSpPr>
            <p:cNvPr id="16" name="Group 14">
              <a:extLst>
                <a:ext uri="{FF2B5EF4-FFF2-40B4-BE49-F238E27FC236}">
                  <a16:creationId xmlns:a16="http://schemas.microsoft.com/office/drawing/2014/main" id="{FA7BE1E7-5762-FF82-6B00-8CB370B4464E}"/>
                </a:ext>
              </a:extLst>
            </p:cNvPr>
            <p:cNvGrpSpPr>
              <a:grpSpLocks/>
            </p:cNvGrpSpPr>
            <p:nvPr/>
          </p:nvGrpSpPr>
          <p:grpSpPr bwMode="auto">
            <a:xfrm>
              <a:off x="2590800" y="1524000"/>
              <a:ext cx="4203700" cy="3592513"/>
              <a:chOff x="1632" y="960"/>
              <a:chExt cx="2648" cy="2263"/>
            </a:xfrm>
          </p:grpSpPr>
          <p:pic>
            <p:nvPicPr>
              <p:cNvPr id="21" name="Picture 3" descr="logoPIRATA">
                <a:extLst>
                  <a:ext uri="{FF2B5EF4-FFF2-40B4-BE49-F238E27FC236}">
                    <a16:creationId xmlns:a16="http://schemas.microsoft.com/office/drawing/2014/main" id="{D0B9A911-E6F0-45E8-6BEB-8BCB8A9B5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4">
                <a:extLst>
                  <a:ext uri="{FF2B5EF4-FFF2-40B4-BE49-F238E27FC236}">
                    <a16:creationId xmlns:a16="http://schemas.microsoft.com/office/drawing/2014/main" id="{6D27E238-26D1-93DF-7B52-6D4EB5E67918}"/>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5">
                <a:extLst>
                  <a:ext uri="{FF2B5EF4-FFF2-40B4-BE49-F238E27FC236}">
                    <a16:creationId xmlns:a16="http://schemas.microsoft.com/office/drawing/2014/main" id="{07F35848-7C14-6F5E-C892-48EE9014433D}"/>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6">
                <a:extLst>
                  <a:ext uri="{FF2B5EF4-FFF2-40B4-BE49-F238E27FC236}">
                    <a16:creationId xmlns:a16="http://schemas.microsoft.com/office/drawing/2014/main" id="{229CF31A-7FDB-6931-BFA1-1618F5021B05}"/>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7">
                <a:extLst>
                  <a:ext uri="{FF2B5EF4-FFF2-40B4-BE49-F238E27FC236}">
                    <a16:creationId xmlns:a16="http://schemas.microsoft.com/office/drawing/2014/main" id="{14BA4F17-D876-FF4D-5245-9AEAC350DB1C}"/>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8">
                <a:extLst>
                  <a:ext uri="{FF2B5EF4-FFF2-40B4-BE49-F238E27FC236}">
                    <a16:creationId xmlns:a16="http://schemas.microsoft.com/office/drawing/2014/main" id="{E4DA21EC-C175-305D-749A-22E7604E7BAA}"/>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9">
                <a:extLst>
                  <a:ext uri="{FF2B5EF4-FFF2-40B4-BE49-F238E27FC236}">
                    <a16:creationId xmlns:a16="http://schemas.microsoft.com/office/drawing/2014/main" id="{0C25CA46-E06C-9E5A-10F7-8FC92595553D}"/>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12">
                <a:extLst>
                  <a:ext uri="{FF2B5EF4-FFF2-40B4-BE49-F238E27FC236}">
                    <a16:creationId xmlns:a16="http://schemas.microsoft.com/office/drawing/2014/main" id="{D015433E-ABE3-425F-D392-CA509012F5E6}"/>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04F29679-4C95-A852-BD4C-9BF9A906A5A5}"/>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8" name="WordArt 10">
              <a:extLst>
                <a:ext uri="{FF2B5EF4-FFF2-40B4-BE49-F238E27FC236}">
                  <a16:creationId xmlns:a16="http://schemas.microsoft.com/office/drawing/2014/main" id="{80F7308B-CCEA-04D5-0AD1-43CA495998B1}"/>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0" name="ZoneTexte 23">
              <a:extLst>
                <a:ext uri="{FF2B5EF4-FFF2-40B4-BE49-F238E27FC236}">
                  <a16:creationId xmlns:a16="http://schemas.microsoft.com/office/drawing/2014/main" id="{F39BAEC4-3CC8-D267-604A-65D67806FBCB}"/>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6" name="Image 5">
            <a:extLst>
              <a:ext uri="{FF2B5EF4-FFF2-40B4-BE49-F238E27FC236}">
                <a16:creationId xmlns:a16="http://schemas.microsoft.com/office/drawing/2014/main" id="{BFE1863F-08EC-6F12-84B2-7E5D3AFD4B41}"/>
              </a:ext>
            </a:extLst>
          </p:cNvPr>
          <p:cNvPicPr>
            <a:picLocks noChangeAspect="1"/>
          </p:cNvPicPr>
          <p:nvPr/>
        </p:nvPicPr>
        <p:blipFill rotWithShape="1">
          <a:blip r:embed="rId4"/>
          <a:srcRect l="16400" t="26900" r="18268" b="15351"/>
          <a:stretch/>
        </p:blipFill>
        <p:spPr>
          <a:xfrm>
            <a:off x="149147" y="3170961"/>
            <a:ext cx="2251369" cy="3537866"/>
          </a:xfrm>
          <a:prstGeom prst="rect">
            <a:avLst/>
          </a:prstGeom>
          <a:ln>
            <a:solidFill>
              <a:schemeClr val="tx1"/>
            </a:solidFill>
          </a:ln>
        </p:spPr>
      </p:pic>
      <p:pic>
        <p:nvPicPr>
          <p:cNvPr id="9" name="Image 8">
            <a:extLst>
              <a:ext uri="{FF2B5EF4-FFF2-40B4-BE49-F238E27FC236}">
                <a16:creationId xmlns:a16="http://schemas.microsoft.com/office/drawing/2014/main" id="{2CDA6261-A7C6-A66B-BC92-EC55AB08E41D}"/>
              </a:ext>
            </a:extLst>
          </p:cNvPr>
          <p:cNvPicPr>
            <a:picLocks noChangeAspect="1"/>
          </p:cNvPicPr>
          <p:nvPr/>
        </p:nvPicPr>
        <p:blipFill rotWithShape="1">
          <a:blip r:embed="rId5"/>
          <a:srcRect r="32372"/>
          <a:stretch/>
        </p:blipFill>
        <p:spPr>
          <a:xfrm>
            <a:off x="9268406" y="1226384"/>
            <a:ext cx="2788071" cy="5496924"/>
          </a:xfrm>
          <a:prstGeom prst="rect">
            <a:avLst/>
          </a:prstGeom>
          <a:ln>
            <a:solidFill>
              <a:schemeClr val="tx1"/>
            </a:solidFill>
          </a:ln>
        </p:spPr>
      </p:pic>
      <p:pic>
        <p:nvPicPr>
          <p:cNvPr id="4" name="Image 3">
            <a:extLst>
              <a:ext uri="{FF2B5EF4-FFF2-40B4-BE49-F238E27FC236}">
                <a16:creationId xmlns:a16="http://schemas.microsoft.com/office/drawing/2014/main" id="{2A671CF7-6EBD-6926-612F-D5A4D4935A67}"/>
              </a:ext>
            </a:extLst>
          </p:cNvPr>
          <p:cNvPicPr>
            <a:picLocks noChangeAspect="1"/>
          </p:cNvPicPr>
          <p:nvPr/>
        </p:nvPicPr>
        <p:blipFill rotWithShape="1">
          <a:blip r:embed="rId6"/>
          <a:srcRect b="14850"/>
          <a:stretch/>
        </p:blipFill>
        <p:spPr>
          <a:xfrm>
            <a:off x="1942016" y="1291966"/>
            <a:ext cx="2037239" cy="3083939"/>
          </a:xfrm>
          <a:prstGeom prst="rect">
            <a:avLst/>
          </a:prstGeom>
          <a:ln>
            <a:solidFill>
              <a:schemeClr val="tx1"/>
            </a:solidFill>
          </a:ln>
        </p:spPr>
      </p:pic>
      <p:pic>
        <p:nvPicPr>
          <p:cNvPr id="11" name="Image 10">
            <a:extLst>
              <a:ext uri="{FF2B5EF4-FFF2-40B4-BE49-F238E27FC236}">
                <a16:creationId xmlns:a16="http://schemas.microsoft.com/office/drawing/2014/main" id="{759225F3-7048-04D4-C6E9-CC533815BD97}"/>
              </a:ext>
            </a:extLst>
          </p:cNvPr>
          <p:cNvPicPr>
            <a:picLocks noChangeAspect="1"/>
          </p:cNvPicPr>
          <p:nvPr/>
        </p:nvPicPr>
        <p:blipFill>
          <a:blip r:embed="rId7"/>
          <a:stretch>
            <a:fillRect/>
          </a:stretch>
        </p:blipFill>
        <p:spPr>
          <a:xfrm>
            <a:off x="3690974" y="3137341"/>
            <a:ext cx="4781290" cy="3585967"/>
          </a:xfrm>
          <a:prstGeom prst="rect">
            <a:avLst/>
          </a:prstGeom>
          <a:ln>
            <a:solidFill>
              <a:schemeClr val="tx1"/>
            </a:solidFill>
          </a:ln>
        </p:spPr>
      </p:pic>
      <p:pic>
        <p:nvPicPr>
          <p:cNvPr id="31" name="Image 30">
            <a:extLst>
              <a:ext uri="{FF2B5EF4-FFF2-40B4-BE49-F238E27FC236}">
                <a16:creationId xmlns:a16="http://schemas.microsoft.com/office/drawing/2014/main" id="{6C8B5BE9-F067-CCFF-8A3E-FAADA8ABFE84}"/>
              </a:ext>
            </a:extLst>
          </p:cNvPr>
          <p:cNvPicPr>
            <a:picLocks noChangeAspect="1"/>
          </p:cNvPicPr>
          <p:nvPr/>
        </p:nvPicPr>
        <p:blipFill rotWithShape="1">
          <a:blip r:embed="rId8"/>
          <a:srcRect l="11471" t="10620" r="30059" b="23882"/>
          <a:stretch/>
        </p:blipFill>
        <p:spPr>
          <a:xfrm>
            <a:off x="6579646" y="1240854"/>
            <a:ext cx="2501884" cy="2101943"/>
          </a:xfrm>
          <a:prstGeom prst="rect">
            <a:avLst/>
          </a:prstGeom>
          <a:ln>
            <a:solidFill>
              <a:schemeClr val="tx1"/>
            </a:solidFill>
          </a:ln>
        </p:spPr>
      </p:pic>
    </p:spTree>
    <p:extLst>
      <p:ext uri="{BB962C8B-B14F-4D97-AF65-F5344CB8AC3E}">
        <p14:creationId xmlns:p14="http://schemas.microsoft.com/office/powerpoint/2010/main" val="313090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297186" y="715969"/>
            <a:ext cx="3751325" cy="400110"/>
          </a:xfrm>
          <a:prstGeom prst="rect">
            <a:avLst/>
          </a:prstGeom>
          <a:noFill/>
        </p:spPr>
        <p:txBody>
          <a:bodyPr wrap="square" rtlCol="0">
            <a:spAutoFit/>
          </a:bodyPr>
          <a:lstStyle/>
          <a:p>
            <a:r>
              <a:rPr lang="fr-FR" sz="2000" b="1" dirty="0"/>
              <a:t>22 mars : 0°N-3°W </a:t>
            </a:r>
          </a:p>
        </p:txBody>
      </p:sp>
      <p:sp>
        <p:nvSpPr>
          <p:cNvPr id="8" name="ZoneTexte 7"/>
          <p:cNvSpPr txBox="1"/>
          <p:nvPr/>
        </p:nvSpPr>
        <p:spPr>
          <a:xfrm>
            <a:off x="3491347" y="711168"/>
            <a:ext cx="4611051" cy="400110"/>
          </a:xfrm>
          <a:prstGeom prst="rect">
            <a:avLst/>
          </a:prstGeom>
          <a:noFill/>
        </p:spPr>
        <p:txBody>
          <a:bodyPr wrap="square" rtlCol="0">
            <a:spAutoFit/>
          </a:bodyPr>
          <a:lstStyle/>
          <a:p>
            <a:r>
              <a:rPr lang="fr-FR" sz="2000" dirty="0"/>
              <a:t>Maintenance du mouillage ADCP</a:t>
            </a:r>
          </a:p>
        </p:txBody>
      </p:sp>
      <p:grpSp>
        <p:nvGrpSpPr>
          <p:cNvPr id="17" name="Groupe 27">
            <a:extLst>
              <a:ext uri="{FF2B5EF4-FFF2-40B4-BE49-F238E27FC236}">
                <a16:creationId xmlns:a16="http://schemas.microsoft.com/office/drawing/2014/main" id="{591288D9-CE5B-4C85-596D-67DCE0B1692D}"/>
              </a:ext>
            </a:extLst>
          </p:cNvPr>
          <p:cNvGrpSpPr>
            <a:grpSpLocks noChangeAspect="1"/>
          </p:cNvGrpSpPr>
          <p:nvPr/>
        </p:nvGrpSpPr>
        <p:grpSpPr bwMode="auto">
          <a:xfrm>
            <a:off x="10578831" y="81168"/>
            <a:ext cx="1435307" cy="1260000"/>
            <a:chOff x="2590800" y="1524000"/>
            <a:chExt cx="4203700" cy="3592513"/>
          </a:xfrm>
        </p:grpSpPr>
        <p:grpSp>
          <p:nvGrpSpPr>
            <p:cNvPr id="18" name="Group 14">
              <a:extLst>
                <a:ext uri="{FF2B5EF4-FFF2-40B4-BE49-F238E27FC236}">
                  <a16:creationId xmlns:a16="http://schemas.microsoft.com/office/drawing/2014/main" id="{A747BFE5-F195-04BD-5DA0-CD93E5621120}"/>
                </a:ext>
              </a:extLst>
            </p:cNvPr>
            <p:cNvGrpSpPr>
              <a:grpSpLocks/>
            </p:cNvGrpSpPr>
            <p:nvPr/>
          </p:nvGrpSpPr>
          <p:grpSpPr bwMode="auto">
            <a:xfrm>
              <a:off x="2590800" y="1524000"/>
              <a:ext cx="4203700" cy="3592513"/>
              <a:chOff x="1632" y="960"/>
              <a:chExt cx="2648" cy="2263"/>
            </a:xfrm>
          </p:grpSpPr>
          <p:pic>
            <p:nvPicPr>
              <p:cNvPr id="24" name="Picture 3" descr="logoPIRATA">
                <a:extLst>
                  <a:ext uri="{FF2B5EF4-FFF2-40B4-BE49-F238E27FC236}">
                    <a16:creationId xmlns:a16="http://schemas.microsoft.com/office/drawing/2014/main" id="{D94C88F1-1015-F34E-7FA3-8A36C01D6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4">
                <a:extLst>
                  <a:ext uri="{FF2B5EF4-FFF2-40B4-BE49-F238E27FC236}">
                    <a16:creationId xmlns:a16="http://schemas.microsoft.com/office/drawing/2014/main" id="{FB0E6A75-4F3B-D7C2-AE53-11496C2BB5D7}"/>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5">
                <a:extLst>
                  <a:ext uri="{FF2B5EF4-FFF2-40B4-BE49-F238E27FC236}">
                    <a16:creationId xmlns:a16="http://schemas.microsoft.com/office/drawing/2014/main" id="{430BA5D7-DD8A-BCC3-A3DF-9E9EF82E4B37}"/>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6">
                <a:extLst>
                  <a:ext uri="{FF2B5EF4-FFF2-40B4-BE49-F238E27FC236}">
                    <a16:creationId xmlns:a16="http://schemas.microsoft.com/office/drawing/2014/main" id="{C68A8691-B4BB-56AB-BD47-333727026863}"/>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7">
                <a:extLst>
                  <a:ext uri="{FF2B5EF4-FFF2-40B4-BE49-F238E27FC236}">
                    <a16:creationId xmlns:a16="http://schemas.microsoft.com/office/drawing/2014/main" id="{09FFCFB9-FF27-C5FA-6D68-07E3D40C6AF3}"/>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8">
                <a:extLst>
                  <a:ext uri="{FF2B5EF4-FFF2-40B4-BE49-F238E27FC236}">
                    <a16:creationId xmlns:a16="http://schemas.microsoft.com/office/drawing/2014/main" id="{F04E0190-DE3F-A472-AEC4-5B90CD0BB39C}"/>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9">
                <a:extLst>
                  <a:ext uri="{FF2B5EF4-FFF2-40B4-BE49-F238E27FC236}">
                    <a16:creationId xmlns:a16="http://schemas.microsoft.com/office/drawing/2014/main" id="{2FD1D63A-0933-AFC8-D7EB-AABE9B326AE4}"/>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12">
                <a:extLst>
                  <a:ext uri="{FF2B5EF4-FFF2-40B4-BE49-F238E27FC236}">
                    <a16:creationId xmlns:a16="http://schemas.microsoft.com/office/drawing/2014/main" id="{187EC378-002F-F29B-9DAB-5200420078C7}"/>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3">
                <a:extLst>
                  <a:ext uri="{FF2B5EF4-FFF2-40B4-BE49-F238E27FC236}">
                    <a16:creationId xmlns:a16="http://schemas.microsoft.com/office/drawing/2014/main" id="{BF2B0F4F-2A97-88A0-8A5A-8587D5C17AD6}"/>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20" name="WordArt 10">
              <a:extLst>
                <a:ext uri="{FF2B5EF4-FFF2-40B4-BE49-F238E27FC236}">
                  <a16:creationId xmlns:a16="http://schemas.microsoft.com/office/drawing/2014/main" id="{2B05B434-C3AA-2BF4-0A85-B96B2B087512}"/>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2" name="ZoneTexte 23">
              <a:extLst>
                <a:ext uri="{FF2B5EF4-FFF2-40B4-BE49-F238E27FC236}">
                  <a16:creationId xmlns:a16="http://schemas.microsoft.com/office/drawing/2014/main" id="{E0442D62-A864-3093-9D98-22F2A6E9833E}"/>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4" name="Image 3">
            <a:extLst>
              <a:ext uri="{FF2B5EF4-FFF2-40B4-BE49-F238E27FC236}">
                <a16:creationId xmlns:a16="http://schemas.microsoft.com/office/drawing/2014/main" id="{A35502CB-C691-860F-77D3-B2D87A07C830}"/>
              </a:ext>
            </a:extLst>
          </p:cNvPr>
          <p:cNvPicPr>
            <a:picLocks noChangeAspect="1"/>
          </p:cNvPicPr>
          <p:nvPr/>
        </p:nvPicPr>
        <p:blipFill>
          <a:blip r:embed="rId4"/>
          <a:stretch>
            <a:fillRect/>
          </a:stretch>
        </p:blipFill>
        <p:spPr>
          <a:xfrm>
            <a:off x="8400256" y="1205215"/>
            <a:ext cx="3673499" cy="5510249"/>
          </a:xfrm>
          <a:prstGeom prst="rect">
            <a:avLst/>
          </a:prstGeom>
          <a:ln>
            <a:solidFill>
              <a:schemeClr val="tx1"/>
            </a:solidFill>
          </a:ln>
        </p:spPr>
      </p:pic>
      <p:pic>
        <p:nvPicPr>
          <p:cNvPr id="6" name="Image 5">
            <a:extLst>
              <a:ext uri="{FF2B5EF4-FFF2-40B4-BE49-F238E27FC236}">
                <a16:creationId xmlns:a16="http://schemas.microsoft.com/office/drawing/2014/main" id="{27704A9F-AE7F-D753-34DA-6DCE51FE5FED}"/>
              </a:ext>
            </a:extLst>
          </p:cNvPr>
          <p:cNvPicPr>
            <a:picLocks noChangeAspect="1"/>
          </p:cNvPicPr>
          <p:nvPr/>
        </p:nvPicPr>
        <p:blipFill rotWithShape="1">
          <a:blip r:embed="rId5"/>
          <a:srcRect t="35904" r="4999"/>
          <a:stretch/>
        </p:blipFill>
        <p:spPr>
          <a:xfrm>
            <a:off x="1572570" y="1199246"/>
            <a:ext cx="6730213" cy="3028661"/>
          </a:xfrm>
          <a:prstGeom prst="rect">
            <a:avLst/>
          </a:prstGeom>
          <a:ln>
            <a:solidFill>
              <a:schemeClr val="tx1"/>
            </a:solidFill>
          </a:ln>
        </p:spPr>
      </p:pic>
      <p:pic>
        <p:nvPicPr>
          <p:cNvPr id="9" name="Image 8">
            <a:extLst>
              <a:ext uri="{FF2B5EF4-FFF2-40B4-BE49-F238E27FC236}">
                <a16:creationId xmlns:a16="http://schemas.microsoft.com/office/drawing/2014/main" id="{7C6B5BEE-96C4-5889-8668-B7C7DAEFE596}"/>
              </a:ext>
            </a:extLst>
          </p:cNvPr>
          <p:cNvPicPr>
            <a:picLocks noChangeAspect="1"/>
          </p:cNvPicPr>
          <p:nvPr/>
        </p:nvPicPr>
        <p:blipFill>
          <a:blip r:embed="rId6"/>
          <a:stretch>
            <a:fillRect/>
          </a:stretch>
        </p:blipFill>
        <p:spPr>
          <a:xfrm>
            <a:off x="118245" y="3052730"/>
            <a:ext cx="2449363" cy="3674045"/>
          </a:xfrm>
          <a:prstGeom prst="rect">
            <a:avLst/>
          </a:prstGeom>
          <a:ln>
            <a:solidFill>
              <a:schemeClr val="tx1"/>
            </a:solidFill>
          </a:ln>
        </p:spPr>
      </p:pic>
      <p:sp>
        <p:nvSpPr>
          <p:cNvPr id="10" name="ZoneTexte 9">
            <a:extLst>
              <a:ext uri="{FF2B5EF4-FFF2-40B4-BE49-F238E27FC236}">
                <a16:creationId xmlns:a16="http://schemas.microsoft.com/office/drawing/2014/main" id="{93E83612-5FCE-7433-ACC8-90E3F5FC843F}"/>
              </a:ext>
            </a:extLst>
          </p:cNvPr>
          <p:cNvSpPr txBox="1"/>
          <p:nvPr/>
        </p:nvSpPr>
        <p:spPr>
          <a:xfrm>
            <a:off x="3306534" y="5603083"/>
            <a:ext cx="4611051" cy="400110"/>
          </a:xfrm>
          <a:prstGeom prst="rect">
            <a:avLst/>
          </a:prstGeom>
          <a:noFill/>
        </p:spPr>
        <p:txBody>
          <a:bodyPr wrap="square" rtlCol="0">
            <a:spAutoFit/>
          </a:bodyPr>
          <a:lstStyle/>
          <a:p>
            <a:r>
              <a:rPr lang="fr-FR" sz="2000" dirty="0"/>
              <a:t>Récupération dans 2 ans ...</a:t>
            </a:r>
          </a:p>
        </p:txBody>
      </p:sp>
    </p:spTree>
    <p:extLst>
      <p:ext uri="{BB962C8B-B14F-4D97-AF65-F5344CB8AC3E}">
        <p14:creationId xmlns:p14="http://schemas.microsoft.com/office/powerpoint/2010/main" val="195503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p:cNvSpPr txBox="1"/>
          <p:nvPr/>
        </p:nvSpPr>
        <p:spPr>
          <a:xfrm>
            <a:off x="263352" y="548680"/>
            <a:ext cx="9927354" cy="400110"/>
          </a:xfrm>
          <a:prstGeom prst="rect">
            <a:avLst/>
          </a:prstGeom>
          <a:noFill/>
        </p:spPr>
        <p:txBody>
          <a:bodyPr wrap="square" rtlCol="0">
            <a:spAutoFit/>
          </a:bodyPr>
          <a:lstStyle/>
          <a:p>
            <a:r>
              <a:rPr lang="fr-FR" sz="2000" dirty="0"/>
              <a:t>Bilan pour le relevage/déploiement des bouées ATLAS &amp; TFLEX et mouillage ADCP :</a:t>
            </a:r>
          </a:p>
        </p:txBody>
      </p:sp>
      <p:sp>
        <p:nvSpPr>
          <p:cNvPr id="15" name="ZoneTexte 14">
            <a:extLst>
              <a:ext uri="{FF2B5EF4-FFF2-40B4-BE49-F238E27FC236}">
                <a16:creationId xmlns:a16="http://schemas.microsoft.com/office/drawing/2014/main" id="{1BAF7311-3521-AE07-DAE5-308DC97457DF}"/>
              </a:ext>
            </a:extLst>
          </p:cNvPr>
          <p:cNvSpPr txBox="1"/>
          <p:nvPr/>
        </p:nvSpPr>
        <p:spPr>
          <a:xfrm>
            <a:off x="361755" y="1088506"/>
            <a:ext cx="8983166" cy="1323439"/>
          </a:xfrm>
          <a:prstGeom prst="rect">
            <a:avLst/>
          </a:prstGeom>
          <a:noFill/>
        </p:spPr>
        <p:txBody>
          <a:bodyPr wrap="square" rtlCol="0">
            <a:spAutoFit/>
          </a:bodyPr>
          <a:lstStyle/>
          <a:p>
            <a:pPr eaLnBrk="1" hangingPunct="1"/>
            <a:r>
              <a:rPr lang="fr-FR" sz="2000" dirty="0">
                <a:solidFill>
                  <a:srgbClr val="000000"/>
                </a:solidFill>
                <a:latin typeface="Arial" panose="020B0604020202020204" pitchFamily="34" charset="0"/>
                <a:ea typeface="MS PGothic" pitchFamily="34" charset="-128"/>
                <a:cs typeface="Arial" panose="020B0604020202020204" pitchFamily="34" charset="0"/>
              </a:rPr>
              <a:t>A ce jour, toutes les bouées fonctionnement parfaitement</a:t>
            </a:r>
          </a:p>
          <a:p>
            <a:pPr eaLnBrk="1" hangingPunct="1"/>
            <a:r>
              <a:rPr lang="fr-FR" sz="2000" i="1" dirty="0">
                <a:solidFill>
                  <a:srgbClr val="000000"/>
                </a:solidFill>
                <a:latin typeface="Arial" panose="020B0604020202020204" pitchFamily="34" charset="0"/>
                <a:ea typeface="MS PGothic" pitchFamily="34" charset="-128"/>
                <a:cs typeface="Arial" panose="020B0604020202020204" pitchFamily="34" charset="0"/>
              </a:rPr>
              <a:t>(sauf un capteur </a:t>
            </a:r>
            <a:r>
              <a:rPr lang="fr-FR" sz="2000" i="1" dirty="0" err="1">
                <a:solidFill>
                  <a:srgbClr val="000000"/>
                </a:solidFill>
                <a:latin typeface="Arial" panose="020B0604020202020204" pitchFamily="34" charset="0"/>
                <a:ea typeface="MS PGothic" pitchFamily="34" charset="-128"/>
                <a:cs typeface="Arial" panose="020B0604020202020204" pitchFamily="34" charset="0"/>
              </a:rPr>
              <a:t>T</a:t>
            </a:r>
            <a:r>
              <a:rPr lang="fr-FR" sz="2000" i="1" dirty="0">
                <a:solidFill>
                  <a:srgbClr val="000000"/>
                </a:solidFill>
                <a:latin typeface="Arial" panose="020B0604020202020204" pitchFamily="34" charset="0"/>
                <a:ea typeface="MS PGothic" pitchFamily="34" charset="-128"/>
                <a:cs typeface="Arial" panose="020B0604020202020204" pitchFamily="34" charset="0"/>
              </a:rPr>
              <a:t>/C à 120m à 0-3W qui ne transmet pas).</a:t>
            </a:r>
          </a:p>
          <a:p>
            <a:pPr eaLnBrk="1" hangingPunct="1"/>
            <a:endParaRPr lang="fr-FR" sz="2000" i="1" dirty="0">
              <a:solidFill>
                <a:srgbClr val="000000"/>
              </a:solidFill>
              <a:latin typeface="Arial" panose="020B0604020202020204" pitchFamily="34" charset="0"/>
              <a:ea typeface="MS PGothic" pitchFamily="34" charset="-128"/>
              <a:cs typeface="Arial" panose="020B0604020202020204" pitchFamily="34" charset="0"/>
            </a:endParaRPr>
          </a:p>
          <a:p>
            <a:pPr eaLnBrk="1" hangingPunct="1"/>
            <a:r>
              <a:rPr lang="fr-FR" sz="2000" dirty="0">
                <a:solidFill>
                  <a:srgbClr val="000000"/>
                </a:solidFill>
                <a:latin typeface="Arial" panose="020B0604020202020204" pitchFamily="34" charset="0"/>
                <a:ea typeface="MS PGothic" pitchFamily="34" charset="-128"/>
                <a:cs typeface="Arial" panose="020B0604020202020204" pitchFamily="34" charset="0"/>
              </a:rPr>
              <a:t>=&gt; BILAN globalement très positif…</a:t>
            </a:r>
            <a:endParaRPr lang="fr-FR" sz="2000" i="1" dirty="0">
              <a:solidFill>
                <a:srgbClr val="000000"/>
              </a:solidFill>
              <a:latin typeface="Arial" panose="020B0604020202020204" pitchFamily="34" charset="0"/>
              <a:ea typeface="MS PGothic" pitchFamily="34" charset="-128"/>
              <a:cs typeface="Arial" panose="020B0604020202020204" pitchFamily="34" charset="0"/>
            </a:endParaRPr>
          </a:p>
        </p:txBody>
      </p:sp>
      <p:grpSp>
        <p:nvGrpSpPr>
          <p:cNvPr id="3" name="Groupe 2">
            <a:extLst>
              <a:ext uri="{FF2B5EF4-FFF2-40B4-BE49-F238E27FC236}">
                <a16:creationId xmlns:a16="http://schemas.microsoft.com/office/drawing/2014/main" id="{616C23F6-3006-3466-7860-ACE34442911A}"/>
              </a:ext>
            </a:extLst>
          </p:cNvPr>
          <p:cNvGrpSpPr/>
          <p:nvPr/>
        </p:nvGrpSpPr>
        <p:grpSpPr>
          <a:xfrm>
            <a:off x="7390046" y="2540423"/>
            <a:ext cx="4026948" cy="3940297"/>
            <a:chOff x="7390046" y="2540423"/>
            <a:chExt cx="4026948" cy="3940297"/>
          </a:xfrm>
        </p:grpSpPr>
        <p:sp>
          <p:nvSpPr>
            <p:cNvPr id="17" name="ZoneTexte 16">
              <a:extLst>
                <a:ext uri="{FF2B5EF4-FFF2-40B4-BE49-F238E27FC236}">
                  <a16:creationId xmlns:a16="http://schemas.microsoft.com/office/drawing/2014/main" id="{BE195B87-CC50-8327-0C1D-FA1188674A6D}"/>
                </a:ext>
              </a:extLst>
            </p:cNvPr>
            <p:cNvSpPr txBox="1"/>
            <p:nvPr/>
          </p:nvSpPr>
          <p:spPr>
            <a:xfrm>
              <a:off x="7390046" y="2540423"/>
              <a:ext cx="3587072" cy="830997"/>
            </a:xfrm>
            <a:prstGeom prst="rect">
              <a:avLst/>
            </a:prstGeom>
            <a:noFill/>
          </p:spPr>
          <p:txBody>
            <a:bodyPr wrap="none" rtlCol="0">
              <a:spAutoFit/>
            </a:bodyPr>
            <a:lstStyle/>
            <a:p>
              <a:pPr eaLnBrk="1" hangingPunct="1"/>
              <a:r>
                <a:rPr lang="fr-FR" sz="2400" dirty="0">
                  <a:solidFill>
                    <a:srgbClr val="000000"/>
                  </a:solidFill>
                  <a:latin typeface="Arial" panose="020B0604020202020204" pitchFamily="34" charset="0"/>
                  <a:ea typeface="MS PGothic" pitchFamily="34" charset="-128"/>
                  <a:cs typeface="Arial" panose="020B0604020202020204" pitchFamily="34" charset="0"/>
                </a:rPr>
                <a:t>Avec une équipe de pont</a:t>
              </a:r>
            </a:p>
            <a:p>
              <a:pPr eaLnBrk="1" hangingPunct="1"/>
              <a:r>
                <a:rPr lang="fr-FR" sz="2400" dirty="0">
                  <a:solidFill>
                    <a:srgbClr val="000000"/>
                  </a:solidFill>
                  <a:latin typeface="Arial" panose="020B0604020202020204" pitchFamily="34" charset="0"/>
                  <a:ea typeface="MS PGothic" pitchFamily="34" charset="-128"/>
                  <a:cs typeface="Arial" panose="020B0604020202020204" pitchFamily="34" charset="0"/>
                </a:rPr>
                <a:t> au « top »!</a:t>
              </a:r>
            </a:p>
          </p:txBody>
        </p:sp>
        <p:pic>
          <p:nvPicPr>
            <p:cNvPr id="18" name="Image 17">
              <a:extLst>
                <a:ext uri="{FF2B5EF4-FFF2-40B4-BE49-F238E27FC236}">
                  <a16:creationId xmlns:a16="http://schemas.microsoft.com/office/drawing/2014/main" id="{556386DC-B932-4398-0A00-6DF5EC54C3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320"/>
            <a:stretch/>
          </p:blipFill>
          <p:spPr>
            <a:xfrm>
              <a:off x="7420942" y="3371420"/>
              <a:ext cx="3996052" cy="3109300"/>
            </a:xfrm>
            <a:prstGeom prst="rect">
              <a:avLst/>
            </a:prstGeom>
            <a:ln>
              <a:solidFill>
                <a:schemeClr val="tx1"/>
              </a:solidFill>
            </a:ln>
          </p:spPr>
        </p:pic>
      </p:grpSp>
      <p:grpSp>
        <p:nvGrpSpPr>
          <p:cNvPr id="2" name="Groupe 27">
            <a:extLst>
              <a:ext uri="{FF2B5EF4-FFF2-40B4-BE49-F238E27FC236}">
                <a16:creationId xmlns:a16="http://schemas.microsoft.com/office/drawing/2014/main" id="{19977194-F92C-0B3F-B66D-1C866607E589}"/>
              </a:ext>
            </a:extLst>
          </p:cNvPr>
          <p:cNvGrpSpPr>
            <a:grpSpLocks noChangeAspect="1"/>
          </p:cNvGrpSpPr>
          <p:nvPr/>
        </p:nvGrpSpPr>
        <p:grpSpPr bwMode="auto">
          <a:xfrm>
            <a:off x="10488489" y="32059"/>
            <a:ext cx="1435307" cy="1260000"/>
            <a:chOff x="2590800" y="1524000"/>
            <a:chExt cx="4203700" cy="3592513"/>
          </a:xfrm>
        </p:grpSpPr>
        <p:grpSp>
          <p:nvGrpSpPr>
            <p:cNvPr id="16" name="Group 14">
              <a:extLst>
                <a:ext uri="{FF2B5EF4-FFF2-40B4-BE49-F238E27FC236}">
                  <a16:creationId xmlns:a16="http://schemas.microsoft.com/office/drawing/2014/main" id="{10F0EC4B-479A-BE65-432A-19121193B319}"/>
                </a:ext>
              </a:extLst>
            </p:cNvPr>
            <p:cNvGrpSpPr>
              <a:grpSpLocks/>
            </p:cNvGrpSpPr>
            <p:nvPr/>
          </p:nvGrpSpPr>
          <p:grpSpPr bwMode="auto">
            <a:xfrm>
              <a:off x="2590800" y="1524000"/>
              <a:ext cx="4203700" cy="3592513"/>
              <a:chOff x="1632" y="960"/>
              <a:chExt cx="2648" cy="2263"/>
            </a:xfrm>
          </p:grpSpPr>
          <p:pic>
            <p:nvPicPr>
              <p:cNvPr id="25" name="Picture 3" descr="logoPIRATA">
                <a:extLst>
                  <a:ext uri="{FF2B5EF4-FFF2-40B4-BE49-F238E27FC236}">
                    <a16:creationId xmlns:a16="http://schemas.microsoft.com/office/drawing/2014/main" id="{006E40A7-3518-FFC5-6CA1-605BECA9B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4">
                <a:extLst>
                  <a:ext uri="{FF2B5EF4-FFF2-40B4-BE49-F238E27FC236}">
                    <a16:creationId xmlns:a16="http://schemas.microsoft.com/office/drawing/2014/main" id="{2DAAE330-6906-5907-CC8B-91270F8A76F6}"/>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5">
                <a:extLst>
                  <a:ext uri="{FF2B5EF4-FFF2-40B4-BE49-F238E27FC236}">
                    <a16:creationId xmlns:a16="http://schemas.microsoft.com/office/drawing/2014/main" id="{959350D6-715F-EE96-CF53-A5E43D78A78B}"/>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6">
                <a:extLst>
                  <a:ext uri="{FF2B5EF4-FFF2-40B4-BE49-F238E27FC236}">
                    <a16:creationId xmlns:a16="http://schemas.microsoft.com/office/drawing/2014/main" id="{0B4EE646-924E-2FD0-FFB7-28D233556DB1}"/>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7">
                <a:extLst>
                  <a:ext uri="{FF2B5EF4-FFF2-40B4-BE49-F238E27FC236}">
                    <a16:creationId xmlns:a16="http://schemas.microsoft.com/office/drawing/2014/main" id="{1DF8BA33-86EC-F44D-7DB6-6DC56F0FBE75}"/>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8">
                <a:extLst>
                  <a:ext uri="{FF2B5EF4-FFF2-40B4-BE49-F238E27FC236}">
                    <a16:creationId xmlns:a16="http://schemas.microsoft.com/office/drawing/2014/main" id="{1AAF6529-FF20-00C4-96A8-A8CE02201582}"/>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9">
                <a:extLst>
                  <a:ext uri="{FF2B5EF4-FFF2-40B4-BE49-F238E27FC236}">
                    <a16:creationId xmlns:a16="http://schemas.microsoft.com/office/drawing/2014/main" id="{28E89729-2954-F5D1-D29A-8AF2348D6713}"/>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2">
                <a:extLst>
                  <a:ext uri="{FF2B5EF4-FFF2-40B4-BE49-F238E27FC236}">
                    <a16:creationId xmlns:a16="http://schemas.microsoft.com/office/drawing/2014/main" id="{BBB0AC92-E323-94D0-2AC6-FA08EE3D9FEE}"/>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6" name="Oval 13">
                <a:extLst>
                  <a:ext uri="{FF2B5EF4-FFF2-40B4-BE49-F238E27FC236}">
                    <a16:creationId xmlns:a16="http://schemas.microsoft.com/office/drawing/2014/main" id="{EF61D601-C4AF-B935-87F4-939B02886322}"/>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9" name="WordArt 10">
              <a:extLst>
                <a:ext uri="{FF2B5EF4-FFF2-40B4-BE49-F238E27FC236}">
                  <a16:creationId xmlns:a16="http://schemas.microsoft.com/office/drawing/2014/main" id="{DF1E69F2-E19F-3C55-A9B2-014784BF76D1}"/>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0" name="ZoneTexte 23">
              <a:extLst>
                <a:ext uri="{FF2B5EF4-FFF2-40B4-BE49-F238E27FC236}">
                  <a16:creationId xmlns:a16="http://schemas.microsoft.com/office/drawing/2014/main" id="{320FA0FF-E74C-239F-2692-A71E28623756}"/>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grpSp>
        <p:nvGrpSpPr>
          <p:cNvPr id="5" name="Groupe 4">
            <a:extLst>
              <a:ext uri="{FF2B5EF4-FFF2-40B4-BE49-F238E27FC236}">
                <a16:creationId xmlns:a16="http://schemas.microsoft.com/office/drawing/2014/main" id="{B9679D1D-9CF6-ACF9-3841-D2A9582BD34B}"/>
              </a:ext>
            </a:extLst>
          </p:cNvPr>
          <p:cNvGrpSpPr/>
          <p:nvPr/>
        </p:nvGrpSpPr>
        <p:grpSpPr>
          <a:xfrm>
            <a:off x="197498" y="2592630"/>
            <a:ext cx="6663658" cy="3999959"/>
            <a:chOff x="197498" y="2592630"/>
            <a:chExt cx="6663658" cy="3999959"/>
          </a:xfrm>
        </p:grpSpPr>
        <p:sp>
          <p:nvSpPr>
            <p:cNvPr id="22" name="ZoneTexte 21">
              <a:extLst>
                <a:ext uri="{FF2B5EF4-FFF2-40B4-BE49-F238E27FC236}">
                  <a16:creationId xmlns:a16="http://schemas.microsoft.com/office/drawing/2014/main" id="{6FFDC4BE-BCB6-7ECA-2AE8-52423A8924E9}"/>
                </a:ext>
              </a:extLst>
            </p:cNvPr>
            <p:cNvSpPr txBox="1"/>
            <p:nvPr/>
          </p:nvSpPr>
          <p:spPr>
            <a:xfrm>
              <a:off x="197498" y="6130924"/>
              <a:ext cx="4655840" cy="461665"/>
            </a:xfrm>
            <a:prstGeom prst="rect">
              <a:avLst/>
            </a:prstGeom>
            <a:noFill/>
          </p:spPr>
          <p:txBody>
            <a:bodyPr wrap="square" rtlCol="0">
              <a:spAutoFit/>
            </a:bodyPr>
            <a:lstStyle/>
            <a:p>
              <a:pPr eaLnBrk="1" hangingPunct="1"/>
              <a:r>
                <a:rPr lang="fr-FR" sz="2400" dirty="0">
                  <a:solidFill>
                    <a:srgbClr val="000000"/>
                  </a:solidFill>
                  <a:latin typeface="Arial" panose="020B0604020202020204" pitchFamily="34" charset="0"/>
                  <a:ea typeface="MS PGothic" pitchFamily="34" charset="-128"/>
                  <a:cs typeface="Arial" panose="020B0604020202020204" pitchFamily="34" charset="0"/>
                </a:rPr>
                <a:t>Une préparation bien « huilée » !</a:t>
              </a:r>
            </a:p>
          </p:txBody>
        </p:sp>
        <p:pic>
          <p:nvPicPr>
            <p:cNvPr id="4" name="Image 3">
              <a:extLst>
                <a:ext uri="{FF2B5EF4-FFF2-40B4-BE49-F238E27FC236}">
                  <a16:creationId xmlns:a16="http://schemas.microsoft.com/office/drawing/2014/main" id="{22BBB785-8797-8B4E-ABEB-70C3FD5B08E4}"/>
                </a:ext>
              </a:extLst>
            </p:cNvPr>
            <p:cNvPicPr>
              <a:picLocks noChangeAspect="1"/>
            </p:cNvPicPr>
            <p:nvPr/>
          </p:nvPicPr>
          <p:blipFill rotWithShape="1">
            <a:blip r:embed="rId5"/>
            <a:srcRect l="1266" r="13839"/>
            <a:stretch/>
          </p:blipFill>
          <p:spPr>
            <a:xfrm>
              <a:off x="262815" y="2592630"/>
              <a:ext cx="6598341" cy="3499097"/>
            </a:xfrm>
            <a:prstGeom prst="rect">
              <a:avLst/>
            </a:prstGeom>
            <a:ln>
              <a:solidFill>
                <a:schemeClr val="tx1"/>
              </a:solidFill>
            </a:ln>
          </p:spPr>
        </p:pic>
      </p:grpSp>
    </p:spTree>
    <p:extLst>
      <p:ext uri="{BB962C8B-B14F-4D97-AF65-F5344CB8AC3E}">
        <p14:creationId xmlns:p14="http://schemas.microsoft.com/office/powerpoint/2010/main" val="29276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p:cNvSpPr txBox="1"/>
          <p:nvPr/>
        </p:nvSpPr>
        <p:spPr>
          <a:xfrm>
            <a:off x="287011" y="620303"/>
            <a:ext cx="9927354" cy="400110"/>
          </a:xfrm>
          <a:prstGeom prst="rect">
            <a:avLst/>
          </a:prstGeom>
          <a:noFill/>
        </p:spPr>
        <p:txBody>
          <a:bodyPr wrap="square" rtlCol="0">
            <a:spAutoFit/>
          </a:bodyPr>
          <a:lstStyle/>
          <a:p>
            <a:r>
              <a:rPr lang="fr-FR" sz="2000" b="1" dirty="0"/>
              <a:t>Bilan bouées ATLAS &amp; TFLEX et mouillage ADCP :</a:t>
            </a:r>
          </a:p>
        </p:txBody>
      </p:sp>
      <p:grpSp>
        <p:nvGrpSpPr>
          <p:cNvPr id="2" name="Groupe 27">
            <a:extLst>
              <a:ext uri="{FF2B5EF4-FFF2-40B4-BE49-F238E27FC236}">
                <a16:creationId xmlns:a16="http://schemas.microsoft.com/office/drawing/2014/main" id="{62D8AB1E-7D30-A71B-8546-5D72725E4D1B}"/>
              </a:ext>
            </a:extLst>
          </p:cNvPr>
          <p:cNvGrpSpPr>
            <a:grpSpLocks noChangeAspect="1"/>
          </p:cNvGrpSpPr>
          <p:nvPr/>
        </p:nvGrpSpPr>
        <p:grpSpPr bwMode="auto">
          <a:xfrm>
            <a:off x="10488489" y="32059"/>
            <a:ext cx="1435307" cy="1260000"/>
            <a:chOff x="2590800" y="1524000"/>
            <a:chExt cx="4203700" cy="3592513"/>
          </a:xfrm>
        </p:grpSpPr>
        <p:grpSp>
          <p:nvGrpSpPr>
            <p:cNvPr id="15" name="Group 14">
              <a:extLst>
                <a:ext uri="{FF2B5EF4-FFF2-40B4-BE49-F238E27FC236}">
                  <a16:creationId xmlns:a16="http://schemas.microsoft.com/office/drawing/2014/main" id="{1698426D-EACC-78AA-D0E1-82070FE11920}"/>
                </a:ext>
              </a:extLst>
            </p:cNvPr>
            <p:cNvGrpSpPr>
              <a:grpSpLocks/>
            </p:cNvGrpSpPr>
            <p:nvPr/>
          </p:nvGrpSpPr>
          <p:grpSpPr bwMode="auto">
            <a:xfrm>
              <a:off x="2590800" y="1524000"/>
              <a:ext cx="4203700" cy="3592513"/>
              <a:chOff x="1632" y="960"/>
              <a:chExt cx="2648" cy="2263"/>
            </a:xfrm>
          </p:grpSpPr>
          <p:pic>
            <p:nvPicPr>
              <p:cNvPr id="18" name="Picture 3" descr="logoPIRATA">
                <a:extLst>
                  <a:ext uri="{FF2B5EF4-FFF2-40B4-BE49-F238E27FC236}">
                    <a16:creationId xmlns:a16="http://schemas.microsoft.com/office/drawing/2014/main" id="{E30DE672-00C7-3863-CEF5-046CEAA9A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4">
                <a:extLst>
                  <a:ext uri="{FF2B5EF4-FFF2-40B4-BE49-F238E27FC236}">
                    <a16:creationId xmlns:a16="http://schemas.microsoft.com/office/drawing/2014/main" id="{AF05682B-AFA4-4F85-B7B5-2923882CA4B5}"/>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0" name="Oval 5">
                <a:extLst>
                  <a:ext uri="{FF2B5EF4-FFF2-40B4-BE49-F238E27FC236}">
                    <a16:creationId xmlns:a16="http://schemas.microsoft.com/office/drawing/2014/main" id="{9451950D-39E1-71E9-3831-231644E4D0C3}"/>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1" name="Oval 6">
                <a:extLst>
                  <a:ext uri="{FF2B5EF4-FFF2-40B4-BE49-F238E27FC236}">
                    <a16:creationId xmlns:a16="http://schemas.microsoft.com/office/drawing/2014/main" id="{48DF95A2-270C-82C5-9A08-577F4B6D4B67}"/>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7">
                <a:extLst>
                  <a:ext uri="{FF2B5EF4-FFF2-40B4-BE49-F238E27FC236}">
                    <a16:creationId xmlns:a16="http://schemas.microsoft.com/office/drawing/2014/main" id="{FE4CD122-1D1A-7193-3C8B-25652CA17215}"/>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8">
                <a:extLst>
                  <a:ext uri="{FF2B5EF4-FFF2-40B4-BE49-F238E27FC236}">
                    <a16:creationId xmlns:a16="http://schemas.microsoft.com/office/drawing/2014/main" id="{B5F3CC6D-27E9-EFD8-33E0-FA9DC2BBBC3A}"/>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9">
                <a:extLst>
                  <a:ext uri="{FF2B5EF4-FFF2-40B4-BE49-F238E27FC236}">
                    <a16:creationId xmlns:a16="http://schemas.microsoft.com/office/drawing/2014/main" id="{2F6E9E57-CD95-497B-D2A0-8F0B7541D466}"/>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12">
                <a:extLst>
                  <a:ext uri="{FF2B5EF4-FFF2-40B4-BE49-F238E27FC236}">
                    <a16:creationId xmlns:a16="http://schemas.microsoft.com/office/drawing/2014/main" id="{43479067-FBB9-7EC2-BFDB-9FF68590EE7D}"/>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13">
                <a:extLst>
                  <a:ext uri="{FF2B5EF4-FFF2-40B4-BE49-F238E27FC236}">
                    <a16:creationId xmlns:a16="http://schemas.microsoft.com/office/drawing/2014/main" id="{B1BDAE68-D90C-745A-A52B-A4BA4A0E0578}"/>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6" name="WordArt 10">
              <a:extLst>
                <a:ext uri="{FF2B5EF4-FFF2-40B4-BE49-F238E27FC236}">
                  <a16:creationId xmlns:a16="http://schemas.microsoft.com/office/drawing/2014/main" id="{B100DA24-56BF-AC82-8EC0-EA90F9F73E0B}"/>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7" name="ZoneTexte 23">
              <a:extLst>
                <a:ext uri="{FF2B5EF4-FFF2-40B4-BE49-F238E27FC236}">
                  <a16:creationId xmlns:a16="http://schemas.microsoft.com/office/drawing/2014/main" id="{A1DE3181-0D24-BA66-9662-BDC835B4D517}"/>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27" name="Image 26">
            <a:extLst>
              <a:ext uri="{FF2B5EF4-FFF2-40B4-BE49-F238E27FC236}">
                <a16:creationId xmlns:a16="http://schemas.microsoft.com/office/drawing/2014/main" id="{CD62F844-5224-0F0C-A688-71086C599A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336" y="1312085"/>
            <a:ext cx="6696744" cy="4383159"/>
          </a:xfrm>
          <a:prstGeom prst="rect">
            <a:avLst/>
          </a:prstGeom>
        </p:spPr>
      </p:pic>
      <p:pic>
        <p:nvPicPr>
          <p:cNvPr id="4" name="Image 3">
            <a:extLst>
              <a:ext uri="{FF2B5EF4-FFF2-40B4-BE49-F238E27FC236}">
                <a16:creationId xmlns:a16="http://schemas.microsoft.com/office/drawing/2014/main" id="{60ABA397-F75A-FDBD-60D7-CA930EEA4719}"/>
              </a:ext>
            </a:extLst>
          </p:cNvPr>
          <p:cNvPicPr>
            <a:picLocks noChangeAspect="1"/>
          </p:cNvPicPr>
          <p:nvPr/>
        </p:nvPicPr>
        <p:blipFill>
          <a:blip r:embed="rId5"/>
          <a:stretch>
            <a:fillRect/>
          </a:stretch>
        </p:blipFill>
        <p:spPr>
          <a:xfrm>
            <a:off x="5447928" y="1316146"/>
            <a:ext cx="6624736" cy="4291327"/>
          </a:xfrm>
          <a:prstGeom prst="rect">
            <a:avLst/>
          </a:prstGeom>
        </p:spPr>
      </p:pic>
    </p:spTree>
    <p:extLst>
      <p:ext uri="{BB962C8B-B14F-4D97-AF65-F5344CB8AC3E}">
        <p14:creationId xmlns:p14="http://schemas.microsoft.com/office/powerpoint/2010/main" val="16102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1DB46F9-90AA-3069-617C-F3C7DF690EDE}"/>
              </a:ext>
            </a:extLst>
          </p:cNvPr>
          <p:cNvPicPr>
            <a:picLocks noChangeAspect="1"/>
          </p:cNvPicPr>
          <p:nvPr/>
        </p:nvPicPr>
        <p:blipFill rotWithShape="1">
          <a:blip r:embed="rId3"/>
          <a:srcRect l="17573" r="15214" b="9501"/>
          <a:stretch/>
        </p:blipFill>
        <p:spPr>
          <a:xfrm>
            <a:off x="6678438" y="1717441"/>
            <a:ext cx="5318978" cy="4387509"/>
          </a:xfrm>
          <a:prstGeom prst="rect">
            <a:avLst/>
          </a:prstGeom>
          <a:ln>
            <a:solidFill>
              <a:schemeClr val="tx1"/>
            </a:solidFill>
          </a:ln>
        </p:spPr>
      </p:pic>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a:extLst>
              <a:ext uri="{FF2B5EF4-FFF2-40B4-BE49-F238E27FC236}">
                <a16:creationId xmlns:a16="http://schemas.microsoft.com/office/drawing/2014/main" id="{E6D54D0E-2D95-AB0B-4351-76330E9DDBBA}"/>
              </a:ext>
            </a:extLst>
          </p:cNvPr>
          <p:cNvSpPr txBox="1"/>
          <p:nvPr/>
        </p:nvSpPr>
        <p:spPr>
          <a:xfrm>
            <a:off x="3193743" y="549278"/>
            <a:ext cx="5804513" cy="461665"/>
          </a:xfrm>
          <a:prstGeom prst="rect">
            <a:avLst/>
          </a:prstGeom>
          <a:noFill/>
        </p:spPr>
        <p:txBody>
          <a:bodyPr wrap="square" rtlCol="0">
            <a:spAutoFit/>
          </a:bodyPr>
          <a:lstStyle/>
          <a:p>
            <a:r>
              <a:rPr lang="fr-FR" sz="2400" b="1" u="sng" dirty="0">
                <a:solidFill>
                  <a:srgbClr val="FF0000"/>
                </a:solidFill>
              </a:rPr>
              <a:t>Déploiement de 7 profileurs ARGO</a:t>
            </a:r>
          </a:p>
        </p:txBody>
      </p:sp>
      <p:sp>
        <p:nvSpPr>
          <p:cNvPr id="16" name="ZoneTexte 15">
            <a:extLst>
              <a:ext uri="{FF2B5EF4-FFF2-40B4-BE49-F238E27FC236}">
                <a16:creationId xmlns:a16="http://schemas.microsoft.com/office/drawing/2014/main" id="{28024CDF-3842-62E4-BB72-ACA596AA5287}"/>
              </a:ext>
            </a:extLst>
          </p:cNvPr>
          <p:cNvSpPr txBox="1"/>
          <p:nvPr/>
        </p:nvSpPr>
        <p:spPr>
          <a:xfrm>
            <a:off x="6013696" y="6098414"/>
            <a:ext cx="5874339" cy="677108"/>
          </a:xfrm>
          <a:prstGeom prst="rect">
            <a:avLst/>
          </a:prstGeom>
          <a:noFill/>
        </p:spPr>
        <p:txBody>
          <a:bodyPr wrap="square" rtlCol="0">
            <a:spAutoFit/>
          </a:bodyPr>
          <a:lstStyle/>
          <a:p>
            <a:pPr marL="342900" indent="-342900">
              <a:buFont typeface="Symbol" pitchFamily="2" charset="2"/>
              <a:buChar char="Þ"/>
            </a:pPr>
            <a:r>
              <a:rPr lang="fr-FR" sz="2000" dirty="0">
                <a:solidFill>
                  <a:srgbClr val="FF0000"/>
                </a:solidFill>
              </a:rPr>
              <a:t>Taux de réussite: 100% (CRPM)</a:t>
            </a:r>
          </a:p>
          <a:p>
            <a:r>
              <a:rPr lang="fr-FR" sz="1800" dirty="0"/>
              <a:t>(85.7% en terme de nombre de flotteurs) </a:t>
            </a:r>
          </a:p>
        </p:txBody>
      </p:sp>
      <p:sp>
        <p:nvSpPr>
          <p:cNvPr id="19" name="ZoneTexte 18">
            <a:extLst>
              <a:ext uri="{FF2B5EF4-FFF2-40B4-BE49-F238E27FC236}">
                <a16:creationId xmlns:a16="http://schemas.microsoft.com/office/drawing/2014/main" id="{325D8A69-DE9A-429C-B3EC-D347F82CAEBF}"/>
              </a:ext>
            </a:extLst>
          </p:cNvPr>
          <p:cNvSpPr txBox="1"/>
          <p:nvPr/>
        </p:nvSpPr>
        <p:spPr>
          <a:xfrm>
            <a:off x="2629020" y="1941052"/>
            <a:ext cx="3823867" cy="707886"/>
          </a:xfrm>
          <a:prstGeom prst="rect">
            <a:avLst/>
          </a:prstGeom>
          <a:noFill/>
        </p:spPr>
        <p:txBody>
          <a:bodyPr wrap="square" rtlCol="0">
            <a:spAutoFit/>
          </a:bodyPr>
          <a:lstStyle/>
          <a:p>
            <a:r>
              <a:rPr lang="fr-FR" sz="2000" dirty="0"/>
              <a:t>les 9, 11, 14 mars (à proximité des bouées PIRATA); </a:t>
            </a:r>
            <a:endParaRPr lang="fr-FR" sz="1800" dirty="0"/>
          </a:p>
        </p:txBody>
      </p:sp>
      <p:sp>
        <p:nvSpPr>
          <p:cNvPr id="20" name="CaixaDeTexto 12">
            <a:extLst>
              <a:ext uri="{FF2B5EF4-FFF2-40B4-BE49-F238E27FC236}">
                <a16:creationId xmlns:a16="http://schemas.microsoft.com/office/drawing/2014/main" id="{9E4F696C-92F4-5C71-2C0C-3A85F7F8B001}"/>
              </a:ext>
            </a:extLst>
          </p:cNvPr>
          <p:cNvSpPr txBox="1">
            <a:spLocks noChangeArrowheads="1"/>
          </p:cNvSpPr>
          <p:nvPr/>
        </p:nvSpPr>
        <p:spPr bwMode="auto">
          <a:xfrm>
            <a:off x="2448466" y="1576850"/>
            <a:ext cx="4380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Verdana" charset="0"/>
                <a:ea typeface="Verdana" charset="0"/>
                <a:cs typeface="Verdana" charset="0"/>
              </a:defRPr>
            </a:lvl1pPr>
            <a:lvl2pPr marL="742950" indent="-285750">
              <a:spcBef>
                <a:spcPct val="20000"/>
              </a:spcBef>
              <a:buChar char="–"/>
              <a:defRPr sz="2400">
                <a:solidFill>
                  <a:schemeClr val="tx1"/>
                </a:solidFill>
                <a:latin typeface="Verdana" charset="0"/>
                <a:ea typeface="Verdana" charset="0"/>
                <a:cs typeface="Verdana" charset="0"/>
              </a:defRPr>
            </a:lvl2pPr>
            <a:lvl3pPr marL="1143000" indent="-228600">
              <a:spcBef>
                <a:spcPct val="20000"/>
              </a:spcBef>
              <a:buChar char="•"/>
              <a:defRPr sz="2200">
                <a:solidFill>
                  <a:schemeClr val="tx1"/>
                </a:solidFill>
                <a:latin typeface="Verdana" charset="0"/>
                <a:ea typeface="Verdana" charset="0"/>
                <a:cs typeface="Verdana" charset="0"/>
              </a:defRPr>
            </a:lvl3pPr>
            <a:lvl4pPr marL="1600200" indent="-228600">
              <a:spcBef>
                <a:spcPct val="20000"/>
              </a:spcBef>
              <a:buChar char="–"/>
              <a:defRPr sz="2000">
                <a:solidFill>
                  <a:schemeClr val="tx1"/>
                </a:solidFill>
                <a:latin typeface="Verdana" charset="0"/>
                <a:ea typeface="Verdana" charset="0"/>
                <a:cs typeface="Verdana" charset="0"/>
              </a:defRPr>
            </a:lvl4pPr>
            <a:lvl5pPr marL="2057400" indent="-228600">
              <a:spcBef>
                <a:spcPct val="20000"/>
              </a:spcBef>
              <a:buChar char="»"/>
              <a:defRPr sz="1600">
                <a:solidFill>
                  <a:schemeClr val="tx1"/>
                </a:solidFill>
                <a:latin typeface="Verdana" charset="0"/>
                <a:ea typeface="Verdana" charset="0"/>
                <a:cs typeface="Verdana" charset="0"/>
              </a:defRPr>
            </a:lvl5pPr>
            <a:lvl6pPr marL="25146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6pPr>
            <a:lvl7pPr marL="29718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7pPr>
            <a:lvl8pPr marL="34290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8pPr>
            <a:lvl9pPr marL="38862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9pPr>
          </a:lstStyle>
          <a:p>
            <a:pPr>
              <a:spcBef>
                <a:spcPct val="0"/>
              </a:spcBef>
              <a:buFontTx/>
              <a:buNone/>
            </a:pPr>
            <a:r>
              <a:rPr lang="pt-BR" altLang="x-none" sz="2000" b="1" dirty="0">
                <a:solidFill>
                  <a:srgbClr val="FF0000"/>
                </a:solidFill>
                <a:latin typeface="Arial" panose="020B0604020202020204" pitchFamily="34" charset="0"/>
                <a:ea typeface="Arial" charset="0"/>
                <a:cs typeface="Arial" panose="020B0604020202020204" pitchFamily="34" charset="0"/>
              </a:rPr>
              <a:t>4 ARVOR </a:t>
            </a:r>
            <a:r>
              <a:rPr lang="pt-BR" altLang="x-none" sz="2000" b="1" dirty="0" err="1">
                <a:solidFill>
                  <a:srgbClr val="FF0000"/>
                </a:solidFill>
                <a:latin typeface="Arial" panose="020B0604020202020204" pitchFamily="34" charset="0"/>
                <a:ea typeface="Arial" charset="0"/>
                <a:cs typeface="Arial" panose="020B0604020202020204" pitchFamily="34" charset="0"/>
              </a:rPr>
              <a:t>T</a:t>
            </a:r>
            <a:r>
              <a:rPr lang="pt-BR" altLang="x-none" sz="2000" b="1" dirty="0">
                <a:solidFill>
                  <a:srgbClr val="FF0000"/>
                </a:solidFill>
                <a:latin typeface="Arial" panose="020B0604020202020204" pitchFamily="34" charset="0"/>
                <a:ea typeface="Arial" charset="0"/>
                <a:cs typeface="Arial" panose="020B0604020202020204" pitchFamily="34" charset="0"/>
              </a:rPr>
              <a:t>/</a:t>
            </a:r>
            <a:r>
              <a:rPr lang="pt-BR" altLang="x-none" sz="2000" b="1" dirty="0" err="1">
                <a:solidFill>
                  <a:srgbClr val="FF0000"/>
                </a:solidFill>
                <a:latin typeface="Arial" panose="020B0604020202020204" pitchFamily="34" charset="0"/>
                <a:ea typeface="Arial" charset="0"/>
                <a:cs typeface="Arial" panose="020B0604020202020204" pitchFamily="34" charset="0"/>
              </a:rPr>
              <a:t>S</a:t>
            </a:r>
            <a:r>
              <a:rPr lang="pt-BR" altLang="x-none" sz="2000" b="1" dirty="0">
                <a:solidFill>
                  <a:srgbClr val="FF0000"/>
                </a:solidFill>
                <a:latin typeface="Arial" panose="020B0604020202020204" pitchFamily="34" charset="0"/>
                <a:ea typeface="Arial" charset="0"/>
                <a:cs typeface="Arial" panose="020B0604020202020204" pitchFamily="34" charset="0"/>
              </a:rPr>
              <a:t> Iridium </a:t>
            </a:r>
            <a:r>
              <a:rPr lang="pt-BR" altLang="x-none" sz="1600" b="1" dirty="0">
                <a:latin typeface="Arial" panose="020B0604020202020204" pitchFamily="34" charset="0"/>
                <a:ea typeface="Arial" charset="0"/>
                <a:cs typeface="Arial" panose="020B0604020202020204" pitchFamily="34" charset="0"/>
              </a:rPr>
              <a:t>(</a:t>
            </a:r>
            <a:r>
              <a:rPr lang="pt-BR" altLang="x-none" sz="1600" b="1" dirty="0" err="1">
                <a:latin typeface="Arial" panose="020B0604020202020204" pitchFamily="34" charset="0"/>
                <a:ea typeface="Arial" charset="0"/>
                <a:cs typeface="Arial" panose="020B0604020202020204" pitchFamily="34" charset="0"/>
              </a:rPr>
              <a:t>dont</a:t>
            </a:r>
            <a:r>
              <a:rPr lang="pt-BR" altLang="x-none" sz="1600" b="1" dirty="0">
                <a:latin typeface="Arial" panose="020B0604020202020204" pitchFamily="34" charset="0"/>
                <a:ea typeface="Arial" charset="0"/>
                <a:cs typeface="Arial" panose="020B0604020202020204" pitchFamily="34" charset="0"/>
              </a:rPr>
              <a:t> 1 </a:t>
            </a:r>
            <a:r>
              <a:rPr lang="pt-BR" altLang="x-none" sz="1600" b="1" dirty="0" err="1">
                <a:latin typeface="Arial" panose="020B0604020202020204" pitchFamily="34" charset="0"/>
                <a:ea typeface="Arial" charset="0"/>
                <a:cs typeface="Arial" panose="020B0604020202020204" pitchFamily="34" charset="0"/>
              </a:rPr>
              <a:t>T</a:t>
            </a:r>
            <a:r>
              <a:rPr lang="pt-BR" altLang="x-none" sz="1600" b="1" dirty="0">
                <a:latin typeface="Arial" panose="020B0604020202020204" pitchFamily="34" charset="0"/>
                <a:ea typeface="Arial" charset="0"/>
                <a:cs typeface="Arial" panose="020B0604020202020204" pitchFamily="34" charset="0"/>
              </a:rPr>
              <a:t>/S-DO)</a:t>
            </a:r>
            <a:endParaRPr lang="pt-BR" altLang="x-none" sz="1600" b="1" i="1" dirty="0">
              <a:latin typeface="Arial" panose="020B0604020202020204" pitchFamily="34" charset="0"/>
              <a:ea typeface="Arial" charset="0"/>
              <a:cs typeface="Arial" panose="020B0604020202020204" pitchFamily="34" charset="0"/>
            </a:endParaRPr>
          </a:p>
        </p:txBody>
      </p:sp>
      <p:sp>
        <p:nvSpPr>
          <p:cNvPr id="22" name="CaixaDeTexto 12">
            <a:extLst>
              <a:ext uri="{FF2B5EF4-FFF2-40B4-BE49-F238E27FC236}">
                <a16:creationId xmlns:a16="http://schemas.microsoft.com/office/drawing/2014/main" id="{C436D92C-9735-6389-3638-554AE6ABCAB7}"/>
              </a:ext>
            </a:extLst>
          </p:cNvPr>
          <p:cNvSpPr txBox="1">
            <a:spLocks noChangeArrowheads="1"/>
          </p:cNvSpPr>
          <p:nvPr/>
        </p:nvSpPr>
        <p:spPr bwMode="auto">
          <a:xfrm>
            <a:off x="2448466" y="1046687"/>
            <a:ext cx="70198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Verdana" charset="0"/>
                <a:ea typeface="Verdana" charset="0"/>
                <a:cs typeface="Verdana" charset="0"/>
              </a:defRPr>
            </a:lvl1pPr>
            <a:lvl2pPr marL="742950" indent="-285750">
              <a:spcBef>
                <a:spcPct val="20000"/>
              </a:spcBef>
              <a:buChar char="–"/>
              <a:defRPr sz="2400">
                <a:solidFill>
                  <a:schemeClr val="tx1"/>
                </a:solidFill>
                <a:latin typeface="Verdana" charset="0"/>
                <a:ea typeface="Verdana" charset="0"/>
                <a:cs typeface="Verdana" charset="0"/>
              </a:defRPr>
            </a:lvl2pPr>
            <a:lvl3pPr marL="1143000" indent="-228600">
              <a:spcBef>
                <a:spcPct val="20000"/>
              </a:spcBef>
              <a:buChar char="•"/>
              <a:defRPr sz="2200">
                <a:solidFill>
                  <a:schemeClr val="tx1"/>
                </a:solidFill>
                <a:latin typeface="Verdana" charset="0"/>
                <a:ea typeface="Verdana" charset="0"/>
                <a:cs typeface="Verdana" charset="0"/>
              </a:defRPr>
            </a:lvl3pPr>
            <a:lvl4pPr marL="1600200" indent="-228600">
              <a:spcBef>
                <a:spcPct val="20000"/>
              </a:spcBef>
              <a:buChar char="–"/>
              <a:defRPr sz="2000">
                <a:solidFill>
                  <a:schemeClr val="tx1"/>
                </a:solidFill>
                <a:latin typeface="Verdana" charset="0"/>
                <a:ea typeface="Verdana" charset="0"/>
                <a:cs typeface="Verdana" charset="0"/>
              </a:defRPr>
            </a:lvl4pPr>
            <a:lvl5pPr marL="2057400" indent="-228600">
              <a:spcBef>
                <a:spcPct val="20000"/>
              </a:spcBef>
              <a:buChar char="»"/>
              <a:defRPr sz="1600">
                <a:solidFill>
                  <a:schemeClr val="tx1"/>
                </a:solidFill>
                <a:latin typeface="Verdana" charset="0"/>
                <a:ea typeface="Verdana" charset="0"/>
                <a:cs typeface="Verdana" charset="0"/>
              </a:defRPr>
            </a:lvl5pPr>
            <a:lvl6pPr marL="25146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6pPr>
            <a:lvl7pPr marL="29718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7pPr>
            <a:lvl8pPr marL="34290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8pPr>
            <a:lvl9pPr marL="38862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9pPr>
          </a:lstStyle>
          <a:p>
            <a:pPr>
              <a:spcBef>
                <a:spcPct val="0"/>
              </a:spcBef>
              <a:buFontTx/>
              <a:buNone/>
            </a:pPr>
            <a:r>
              <a:rPr lang="pt-BR" altLang="x-none" sz="2000" b="1" dirty="0">
                <a:solidFill>
                  <a:srgbClr val="FFB412"/>
                </a:solidFill>
                <a:latin typeface="Arial" panose="020B0604020202020204" pitchFamily="34" charset="0"/>
                <a:ea typeface="Arial" charset="0"/>
                <a:cs typeface="Arial" panose="020B0604020202020204" pitchFamily="34" charset="0"/>
              </a:rPr>
              <a:t>2 BGC-ARGO </a:t>
            </a:r>
            <a:r>
              <a:rPr lang="pt-BR" altLang="x-none" sz="1600" b="1" dirty="0">
                <a:latin typeface="Arial" panose="020B0604020202020204" pitchFamily="34" charset="0"/>
                <a:ea typeface="Arial" charset="0"/>
                <a:cs typeface="Arial" panose="020B0604020202020204" pitchFamily="34" charset="0"/>
              </a:rPr>
              <a:t>(</a:t>
            </a:r>
            <a:r>
              <a:rPr lang="pt-BR" altLang="x-none" sz="1600" b="1" i="1" dirty="0">
                <a:latin typeface="Arial" panose="020B0604020202020204" pitchFamily="34" charset="0"/>
                <a:ea typeface="Arial" charset="0"/>
                <a:cs typeface="Arial" panose="020B0604020202020204" pitchFamily="34" charset="0"/>
              </a:rPr>
              <a:t>ERC REFINE; PI : H. Claustre, LOV et LEFE-SENOX; 					PI: </a:t>
            </a:r>
            <a:r>
              <a:rPr lang="pt-BR" altLang="x-none" sz="1600" b="1" i="1" dirty="0" err="1">
                <a:latin typeface="Arial" panose="020B0604020202020204" pitchFamily="34" charset="0"/>
                <a:ea typeface="Arial" charset="0"/>
                <a:cs typeface="Arial" panose="020B0604020202020204" pitchFamily="34" charset="0"/>
              </a:rPr>
              <a:t>X</a:t>
            </a:r>
            <a:r>
              <a:rPr lang="pt-BR" altLang="x-none" sz="1600" b="1" i="1" dirty="0">
                <a:latin typeface="Arial" panose="020B0604020202020204" pitchFamily="34" charset="0"/>
                <a:ea typeface="Arial" charset="0"/>
                <a:cs typeface="Arial" panose="020B0604020202020204" pitchFamily="34" charset="0"/>
              </a:rPr>
              <a:t>. </a:t>
            </a:r>
            <a:r>
              <a:rPr lang="pt-BR" altLang="x-none" sz="1600" b="1" i="1" dirty="0" err="1">
                <a:latin typeface="Arial" panose="020B0604020202020204" pitchFamily="34" charset="0"/>
                <a:ea typeface="Arial" charset="0"/>
                <a:cs typeface="Arial" panose="020B0604020202020204" pitchFamily="34" charset="0"/>
              </a:rPr>
              <a:t>Capet</a:t>
            </a:r>
            <a:r>
              <a:rPr lang="pt-BR" altLang="x-none" sz="1600" b="1" i="1" dirty="0">
                <a:latin typeface="Arial" panose="020B0604020202020204" pitchFamily="34" charset="0"/>
                <a:ea typeface="Arial" charset="0"/>
                <a:cs typeface="Arial" panose="020B0604020202020204" pitchFamily="34" charset="0"/>
              </a:rPr>
              <a:t>, LOCEAN)</a:t>
            </a:r>
            <a:endParaRPr lang="pt-BR" altLang="x-none" sz="1600" b="1" dirty="0">
              <a:latin typeface="Arial" panose="020B0604020202020204" pitchFamily="34" charset="0"/>
              <a:ea typeface="Arial" charset="0"/>
              <a:cs typeface="Arial" panose="020B0604020202020204" pitchFamily="34" charset="0"/>
            </a:endParaRPr>
          </a:p>
        </p:txBody>
      </p:sp>
      <p:sp>
        <p:nvSpPr>
          <p:cNvPr id="29" name="Ellipse 28">
            <a:extLst>
              <a:ext uri="{FF2B5EF4-FFF2-40B4-BE49-F238E27FC236}">
                <a16:creationId xmlns:a16="http://schemas.microsoft.com/office/drawing/2014/main" id="{BC753252-0E59-2EB9-731B-983417C79B21}"/>
              </a:ext>
            </a:extLst>
          </p:cNvPr>
          <p:cNvSpPr/>
          <p:nvPr/>
        </p:nvSpPr>
        <p:spPr>
          <a:xfrm>
            <a:off x="8749672" y="4599581"/>
            <a:ext cx="312906" cy="292652"/>
          </a:xfrm>
          <a:prstGeom prst="ellipse">
            <a:avLst/>
          </a:prstGeom>
          <a:noFill/>
          <a:ln>
            <a:solidFill>
              <a:srgbClr val="00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747FF11C-D9F5-9243-87FF-4BCC7D5EEF69}"/>
              </a:ext>
            </a:extLst>
          </p:cNvPr>
          <p:cNvSpPr txBox="1"/>
          <p:nvPr/>
        </p:nvSpPr>
        <p:spPr>
          <a:xfrm>
            <a:off x="8498026" y="4437187"/>
            <a:ext cx="312906" cy="369332"/>
          </a:xfrm>
          <a:prstGeom prst="rect">
            <a:avLst/>
          </a:prstGeom>
          <a:noFill/>
          <a:ln>
            <a:noFill/>
          </a:ln>
        </p:spPr>
        <p:txBody>
          <a:bodyPr wrap="square" rtlCol="0">
            <a:spAutoFit/>
          </a:bodyPr>
          <a:lstStyle/>
          <a:p>
            <a:r>
              <a:rPr lang="fr-FR" sz="1800" b="1" dirty="0">
                <a:solidFill>
                  <a:srgbClr val="006500"/>
                </a:solidFill>
              </a:rPr>
              <a:t>1</a:t>
            </a:r>
          </a:p>
        </p:txBody>
      </p:sp>
      <p:sp>
        <p:nvSpPr>
          <p:cNvPr id="34" name="Ellipse 33">
            <a:extLst>
              <a:ext uri="{FF2B5EF4-FFF2-40B4-BE49-F238E27FC236}">
                <a16:creationId xmlns:a16="http://schemas.microsoft.com/office/drawing/2014/main" id="{4DD4C048-07E8-C02B-4779-60FF872654E7}"/>
              </a:ext>
            </a:extLst>
          </p:cNvPr>
          <p:cNvSpPr/>
          <p:nvPr/>
        </p:nvSpPr>
        <p:spPr>
          <a:xfrm>
            <a:off x="8762496" y="5806755"/>
            <a:ext cx="300082" cy="341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78B97998-B020-DB26-CCB8-9130EC87A5ED}"/>
              </a:ext>
            </a:extLst>
          </p:cNvPr>
          <p:cNvSpPr txBox="1"/>
          <p:nvPr/>
        </p:nvSpPr>
        <p:spPr>
          <a:xfrm>
            <a:off x="8498026" y="5643368"/>
            <a:ext cx="312906" cy="369332"/>
          </a:xfrm>
          <a:prstGeom prst="rect">
            <a:avLst/>
          </a:prstGeom>
          <a:noFill/>
        </p:spPr>
        <p:txBody>
          <a:bodyPr wrap="none" rtlCol="0">
            <a:spAutoFit/>
          </a:bodyPr>
          <a:lstStyle/>
          <a:p>
            <a:r>
              <a:rPr lang="fr-FR" sz="1800" b="1" dirty="0">
                <a:solidFill>
                  <a:srgbClr val="FF0000"/>
                </a:solidFill>
              </a:rPr>
              <a:t>2</a:t>
            </a:r>
          </a:p>
        </p:txBody>
      </p:sp>
      <p:sp>
        <p:nvSpPr>
          <p:cNvPr id="36" name="Ellipse 35">
            <a:extLst>
              <a:ext uri="{FF2B5EF4-FFF2-40B4-BE49-F238E27FC236}">
                <a16:creationId xmlns:a16="http://schemas.microsoft.com/office/drawing/2014/main" id="{61D408EB-C077-F734-6DC1-E6C343100375}"/>
              </a:ext>
            </a:extLst>
          </p:cNvPr>
          <p:cNvSpPr/>
          <p:nvPr/>
        </p:nvSpPr>
        <p:spPr>
          <a:xfrm>
            <a:off x="8762496" y="4119367"/>
            <a:ext cx="297547" cy="2926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FD6A9984-E075-AC15-3AF0-1D32A29499D0}"/>
              </a:ext>
            </a:extLst>
          </p:cNvPr>
          <p:cNvSpPr txBox="1"/>
          <p:nvPr/>
        </p:nvSpPr>
        <p:spPr>
          <a:xfrm>
            <a:off x="8521586" y="3922490"/>
            <a:ext cx="312906" cy="369332"/>
          </a:xfrm>
          <a:prstGeom prst="rect">
            <a:avLst/>
          </a:prstGeom>
          <a:noFill/>
        </p:spPr>
        <p:txBody>
          <a:bodyPr wrap="none" rtlCol="0">
            <a:spAutoFit/>
          </a:bodyPr>
          <a:lstStyle/>
          <a:p>
            <a:r>
              <a:rPr lang="fr-FR" sz="1800" b="1" dirty="0">
                <a:solidFill>
                  <a:srgbClr val="FF0000"/>
                </a:solidFill>
              </a:rPr>
              <a:t>1</a:t>
            </a:r>
          </a:p>
        </p:txBody>
      </p:sp>
      <p:grpSp>
        <p:nvGrpSpPr>
          <p:cNvPr id="14" name="Groupe 27">
            <a:extLst>
              <a:ext uri="{FF2B5EF4-FFF2-40B4-BE49-F238E27FC236}">
                <a16:creationId xmlns:a16="http://schemas.microsoft.com/office/drawing/2014/main" id="{8150F25C-79C2-D598-0978-0465761F01F3}"/>
              </a:ext>
            </a:extLst>
          </p:cNvPr>
          <p:cNvGrpSpPr>
            <a:grpSpLocks noChangeAspect="1"/>
          </p:cNvGrpSpPr>
          <p:nvPr/>
        </p:nvGrpSpPr>
        <p:grpSpPr bwMode="auto">
          <a:xfrm>
            <a:off x="10488489" y="32059"/>
            <a:ext cx="1435307" cy="1260000"/>
            <a:chOff x="2590800" y="1524000"/>
            <a:chExt cx="4203700" cy="3592513"/>
          </a:xfrm>
        </p:grpSpPr>
        <p:grpSp>
          <p:nvGrpSpPr>
            <p:cNvPr id="17" name="Group 14">
              <a:extLst>
                <a:ext uri="{FF2B5EF4-FFF2-40B4-BE49-F238E27FC236}">
                  <a16:creationId xmlns:a16="http://schemas.microsoft.com/office/drawing/2014/main" id="{D4ADD064-E38C-2CC9-F1D9-5C04FC07D67B}"/>
                </a:ext>
              </a:extLst>
            </p:cNvPr>
            <p:cNvGrpSpPr>
              <a:grpSpLocks/>
            </p:cNvGrpSpPr>
            <p:nvPr/>
          </p:nvGrpSpPr>
          <p:grpSpPr bwMode="auto">
            <a:xfrm>
              <a:off x="2590800" y="1524000"/>
              <a:ext cx="4203700" cy="3592513"/>
              <a:chOff x="1632" y="960"/>
              <a:chExt cx="2648" cy="2263"/>
            </a:xfrm>
          </p:grpSpPr>
          <p:pic>
            <p:nvPicPr>
              <p:cNvPr id="25" name="Picture 3" descr="logoPIRATA">
                <a:extLst>
                  <a:ext uri="{FF2B5EF4-FFF2-40B4-BE49-F238E27FC236}">
                    <a16:creationId xmlns:a16="http://schemas.microsoft.com/office/drawing/2014/main" id="{713F6A0F-3F64-864A-0CF1-AC4234000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4">
                <a:extLst>
                  <a:ext uri="{FF2B5EF4-FFF2-40B4-BE49-F238E27FC236}">
                    <a16:creationId xmlns:a16="http://schemas.microsoft.com/office/drawing/2014/main" id="{BD971BEB-AEE1-843E-DB2F-6305F5A481EF}"/>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9" name="Oval 5">
                <a:extLst>
                  <a:ext uri="{FF2B5EF4-FFF2-40B4-BE49-F238E27FC236}">
                    <a16:creationId xmlns:a16="http://schemas.microsoft.com/office/drawing/2014/main" id="{AC079CF2-AB7D-DABA-F1AF-E45F9C7C1F1F}"/>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0" name="Oval 6">
                <a:extLst>
                  <a:ext uri="{FF2B5EF4-FFF2-40B4-BE49-F238E27FC236}">
                    <a16:creationId xmlns:a16="http://schemas.microsoft.com/office/drawing/2014/main" id="{F9784E36-F5DC-A841-837F-7C1793F6B160}"/>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1" name="Oval 7">
                <a:extLst>
                  <a:ext uri="{FF2B5EF4-FFF2-40B4-BE49-F238E27FC236}">
                    <a16:creationId xmlns:a16="http://schemas.microsoft.com/office/drawing/2014/main" id="{57FFA7AC-9349-9E64-A12F-2CF0CFC66823}"/>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2" name="Oval 8">
                <a:extLst>
                  <a:ext uri="{FF2B5EF4-FFF2-40B4-BE49-F238E27FC236}">
                    <a16:creationId xmlns:a16="http://schemas.microsoft.com/office/drawing/2014/main" id="{0F63B350-6737-046E-9B62-56150D38D0D3}"/>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3" name="Oval 9">
                <a:extLst>
                  <a:ext uri="{FF2B5EF4-FFF2-40B4-BE49-F238E27FC236}">
                    <a16:creationId xmlns:a16="http://schemas.microsoft.com/office/drawing/2014/main" id="{4CB2C101-88FA-C8D0-011D-06E68D4B1EC7}"/>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4" name="Oval 12">
                <a:extLst>
                  <a:ext uri="{FF2B5EF4-FFF2-40B4-BE49-F238E27FC236}">
                    <a16:creationId xmlns:a16="http://schemas.microsoft.com/office/drawing/2014/main" id="{E5BA3FBD-E5E6-43BB-1710-B05E7149CEDD}"/>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5" name="Oval 13">
                <a:extLst>
                  <a:ext uri="{FF2B5EF4-FFF2-40B4-BE49-F238E27FC236}">
                    <a16:creationId xmlns:a16="http://schemas.microsoft.com/office/drawing/2014/main" id="{1174AF52-BE3C-514E-563B-635E90F5AF28}"/>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21" name="WordArt 10">
              <a:extLst>
                <a:ext uri="{FF2B5EF4-FFF2-40B4-BE49-F238E27FC236}">
                  <a16:creationId xmlns:a16="http://schemas.microsoft.com/office/drawing/2014/main" id="{3813EC1D-3726-C6AD-B662-7EE7ABD2AC25}"/>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3" name="ZoneTexte 23">
              <a:extLst>
                <a:ext uri="{FF2B5EF4-FFF2-40B4-BE49-F238E27FC236}">
                  <a16:creationId xmlns:a16="http://schemas.microsoft.com/office/drawing/2014/main" id="{E1FF6CEA-FB02-F524-3FD2-956FEC779701}"/>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
        <p:nvSpPr>
          <p:cNvPr id="46" name="CaixaDeTexto 12">
            <a:extLst>
              <a:ext uri="{FF2B5EF4-FFF2-40B4-BE49-F238E27FC236}">
                <a16:creationId xmlns:a16="http://schemas.microsoft.com/office/drawing/2014/main" id="{1ECA4DD3-1D6D-3AA6-07BE-C67284B3E21A}"/>
              </a:ext>
            </a:extLst>
          </p:cNvPr>
          <p:cNvSpPr txBox="1">
            <a:spLocks noChangeArrowheads="1"/>
          </p:cNvSpPr>
          <p:nvPr/>
        </p:nvSpPr>
        <p:spPr bwMode="auto">
          <a:xfrm>
            <a:off x="2756302" y="2633853"/>
            <a:ext cx="33625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Verdana" charset="0"/>
                <a:ea typeface="Verdana" charset="0"/>
                <a:cs typeface="Verdana" charset="0"/>
              </a:defRPr>
            </a:lvl1pPr>
            <a:lvl2pPr marL="742950" indent="-285750">
              <a:spcBef>
                <a:spcPct val="20000"/>
              </a:spcBef>
              <a:buChar char="–"/>
              <a:defRPr sz="2400">
                <a:solidFill>
                  <a:schemeClr val="tx1"/>
                </a:solidFill>
                <a:latin typeface="Verdana" charset="0"/>
                <a:ea typeface="Verdana" charset="0"/>
                <a:cs typeface="Verdana" charset="0"/>
              </a:defRPr>
            </a:lvl2pPr>
            <a:lvl3pPr marL="1143000" indent="-228600">
              <a:spcBef>
                <a:spcPct val="20000"/>
              </a:spcBef>
              <a:buChar char="•"/>
              <a:defRPr sz="2200">
                <a:solidFill>
                  <a:schemeClr val="tx1"/>
                </a:solidFill>
                <a:latin typeface="Verdana" charset="0"/>
                <a:ea typeface="Verdana" charset="0"/>
                <a:cs typeface="Verdana" charset="0"/>
              </a:defRPr>
            </a:lvl3pPr>
            <a:lvl4pPr marL="1600200" indent="-228600">
              <a:spcBef>
                <a:spcPct val="20000"/>
              </a:spcBef>
              <a:buChar char="–"/>
              <a:defRPr sz="2000">
                <a:solidFill>
                  <a:schemeClr val="tx1"/>
                </a:solidFill>
                <a:latin typeface="Verdana" charset="0"/>
                <a:ea typeface="Verdana" charset="0"/>
                <a:cs typeface="Verdana" charset="0"/>
              </a:defRPr>
            </a:lvl4pPr>
            <a:lvl5pPr marL="2057400" indent="-228600">
              <a:spcBef>
                <a:spcPct val="20000"/>
              </a:spcBef>
              <a:buChar char="»"/>
              <a:defRPr sz="1600">
                <a:solidFill>
                  <a:schemeClr val="tx1"/>
                </a:solidFill>
                <a:latin typeface="Verdana" charset="0"/>
                <a:ea typeface="Verdana" charset="0"/>
                <a:cs typeface="Verdana" charset="0"/>
              </a:defRPr>
            </a:lvl5pPr>
            <a:lvl6pPr marL="25146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6pPr>
            <a:lvl7pPr marL="29718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7pPr>
            <a:lvl8pPr marL="34290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8pPr>
            <a:lvl9pPr marL="38862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9pPr>
          </a:lstStyle>
          <a:p>
            <a:pPr>
              <a:spcBef>
                <a:spcPct val="0"/>
              </a:spcBef>
              <a:buFontTx/>
              <a:buNone/>
            </a:pPr>
            <a:r>
              <a:rPr lang="pt-BR" altLang="x-none" sz="2000" b="1" strike="sngStrike" dirty="0">
                <a:solidFill>
                  <a:schemeClr val="accent6">
                    <a:lumMod val="75000"/>
                  </a:schemeClr>
                </a:solidFill>
                <a:latin typeface="Arial" panose="020B0604020202020204" pitchFamily="34" charset="0"/>
                <a:ea typeface="Arial" charset="0"/>
                <a:cs typeface="Arial" panose="020B0604020202020204" pitchFamily="34" charset="0"/>
              </a:rPr>
              <a:t>1 ARVOR </a:t>
            </a:r>
            <a:r>
              <a:rPr lang="pt-BR" altLang="x-none" sz="2000" b="1" strike="sngStrike" dirty="0" err="1">
                <a:solidFill>
                  <a:schemeClr val="accent6">
                    <a:lumMod val="75000"/>
                  </a:schemeClr>
                </a:solidFill>
                <a:latin typeface="Arial" panose="020B0604020202020204" pitchFamily="34" charset="0"/>
                <a:ea typeface="Arial" charset="0"/>
                <a:cs typeface="Arial" panose="020B0604020202020204" pitchFamily="34" charset="0"/>
              </a:rPr>
              <a:t>T</a:t>
            </a:r>
            <a:r>
              <a:rPr lang="pt-BR" altLang="x-none" sz="2000" b="1" strike="sngStrike" dirty="0">
                <a:solidFill>
                  <a:schemeClr val="accent6">
                    <a:lumMod val="75000"/>
                  </a:schemeClr>
                </a:solidFill>
                <a:latin typeface="Arial" panose="020B0604020202020204" pitchFamily="34" charset="0"/>
                <a:ea typeface="Arial" charset="0"/>
                <a:cs typeface="Arial" panose="020B0604020202020204" pitchFamily="34" charset="0"/>
              </a:rPr>
              <a:t>/</a:t>
            </a:r>
            <a:r>
              <a:rPr lang="pt-BR" altLang="x-none" sz="2000" b="1" strike="sngStrike" dirty="0" err="1">
                <a:solidFill>
                  <a:schemeClr val="accent6">
                    <a:lumMod val="75000"/>
                  </a:schemeClr>
                </a:solidFill>
                <a:latin typeface="Arial" panose="020B0604020202020204" pitchFamily="34" charset="0"/>
                <a:ea typeface="Arial" charset="0"/>
                <a:cs typeface="Arial" panose="020B0604020202020204" pitchFamily="34" charset="0"/>
              </a:rPr>
              <a:t>S</a:t>
            </a:r>
            <a:r>
              <a:rPr lang="pt-BR" altLang="x-none" sz="2000" b="1" strike="sngStrike" dirty="0">
                <a:solidFill>
                  <a:schemeClr val="accent6">
                    <a:lumMod val="75000"/>
                  </a:schemeClr>
                </a:solidFill>
                <a:latin typeface="Arial" panose="020B0604020202020204" pitchFamily="34" charset="0"/>
                <a:ea typeface="Arial" charset="0"/>
                <a:cs typeface="Arial" panose="020B0604020202020204" pitchFamily="34" charset="0"/>
              </a:rPr>
              <a:t> RBR Iridium</a:t>
            </a:r>
            <a:endParaRPr lang="pt-BR" altLang="x-none" sz="2000" b="1" i="1" strike="sngStrike" dirty="0">
              <a:solidFill>
                <a:schemeClr val="accent6">
                  <a:lumMod val="75000"/>
                </a:schemeClr>
              </a:solidFill>
              <a:latin typeface="Arial" panose="020B0604020202020204" pitchFamily="34" charset="0"/>
              <a:ea typeface="Arial" charset="0"/>
              <a:cs typeface="Arial" panose="020B0604020202020204" pitchFamily="34" charset="0"/>
            </a:endParaRPr>
          </a:p>
        </p:txBody>
      </p:sp>
      <p:pic>
        <p:nvPicPr>
          <p:cNvPr id="9" name="Image 8">
            <a:extLst>
              <a:ext uri="{FF2B5EF4-FFF2-40B4-BE49-F238E27FC236}">
                <a16:creationId xmlns:a16="http://schemas.microsoft.com/office/drawing/2014/main" id="{02EF72A9-9EC6-92C1-AA95-5F0B7336A69B}"/>
              </a:ext>
            </a:extLst>
          </p:cNvPr>
          <p:cNvPicPr>
            <a:picLocks noChangeAspect="1"/>
          </p:cNvPicPr>
          <p:nvPr/>
        </p:nvPicPr>
        <p:blipFill rotWithShape="1">
          <a:blip r:embed="rId5"/>
          <a:srcRect l="26453" t="21997" r="12173" b="34250"/>
          <a:stretch/>
        </p:blipFill>
        <p:spPr>
          <a:xfrm>
            <a:off x="181701" y="127790"/>
            <a:ext cx="2035184" cy="2176316"/>
          </a:xfrm>
          <a:prstGeom prst="rect">
            <a:avLst/>
          </a:prstGeom>
          <a:ln>
            <a:solidFill>
              <a:schemeClr val="tx1"/>
            </a:solidFill>
          </a:ln>
        </p:spPr>
      </p:pic>
      <p:pic>
        <p:nvPicPr>
          <p:cNvPr id="11" name="Image 10">
            <a:extLst>
              <a:ext uri="{FF2B5EF4-FFF2-40B4-BE49-F238E27FC236}">
                <a16:creationId xmlns:a16="http://schemas.microsoft.com/office/drawing/2014/main" id="{85AA2044-F17D-B994-166D-B4ED47AC58C2}"/>
              </a:ext>
            </a:extLst>
          </p:cNvPr>
          <p:cNvPicPr>
            <a:picLocks noChangeAspect="1"/>
          </p:cNvPicPr>
          <p:nvPr/>
        </p:nvPicPr>
        <p:blipFill rotWithShape="1">
          <a:blip r:embed="rId6"/>
          <a:srcRect l="5900" t="7263" r="15170"/>
          <a:stretch/>
        </p:blipFill>
        <p:spPr>
          <a:xfrm>
            <a:off x="180442" y="2445120"/>
            <a:ext cx="2346316" cy="4135133"/>
          </a:xfrm>
          <a:prstGeom prst="rect">
            <a:avLst/>
          </a:prstGeom>
          <a:ln>
            <a:solidFill>
              <a:schemeClr val="tx1"/>
            </a:solidFill>
          </a:ln>
        </p:spPr>
      </p:pic>
      <p:pic>
        <p:nvPicPr>
          <p:cNvPr id="13" name="Image 12">
            <a:extLst>
              <a:ext uri="{FF2B5EF4-FFF2-40B4-BE49-F238E27FC236}">
                <a16:creationId xmlns:a16="http://schemas.microsoft.com/office/drawing/2014/main" id="{DB622332-B880-5710-52EC-4155B3357F9F}"/>
              </a:ext>
            </a:extLst>
          </p:cNvPr>
          <p:cNvPicPr>
            <a:picLocks noChangeAspect="1"/>
          </p:cNvPicPr>
          <p:nvPr/>
        </p:nvPicPr>
        <p:blipFill rotWithShape="1">
          <a:blip r:embed="rId7"/>
          <a:srcRect l="41030" t="20601" r="3171" b="13271"/>
          <a:stretch/>
        </p:blipFill>
        <p:spPr>
          <a:xfrm>
            <a:off x="2848689" y="3206843"/>
            <a:ext cx="1912168" cy="3399187"/>
          </a:xfrm>
          <a:prstGeom prst="rect">
            <a:avLst/>
          </a:prstGeom>
          <a:ln>
            <a:solidFill>
              <a:schemeClr val="tx1"/>
            </a:solidFill>
          </a:ln>
        </p:spPr>
      </p:pic>
      <p:sp>
        <p:nvSpPr>
          <p:cNvPr id="27" name="Ellipse 26">
            <a:extLst>
              <a:ext uri="{FF2B5EF4-FFF2-40B4-BE49-F238E27FC236}">
                <a16:creationId xmlns:a16="http://schemas.microsoft.com/office/drawing/2014/main" id="{FBFB197B-F4E5-7250-C079-CED454BEEC35}"/>
              </a:ext>
            </a:extLst>
          </p:cNvPr>
          <p:cNvSpPr/>
          <p:nvPr/>
        </p:nvSpPr>
        <p:spPr>
          <a:xfrm>
            <a:off x="7227144" y="2233243"/>
            <a:ext cx="300082" cy="276533"/>
          </a:xfrm>
          <a:prstGeom prst="ellipse">
            <a:avLst/>
          </a:prstGeom>
          <a:noFill/>
          <a:ln>
            <a:solidFill>
              <a:srgbClr val="FFB4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B412"/>
              </a:highlight>
            </a:endParaRPr>
          </a:p>
        </p:txBody>
      </p:sp>
      <p:sp>
        <p:nvSpPr>
          <p:cNvPr id="28" name="ZoneTexte 27">
            <a:extLst>
              <a:ext uri="{FF2B5EF4-FFF2-40B4-BE49-F238E27FC236}">
                <a16:creationId xmlns:a16="http://schemas.microsoft.com/office/drawing/2014/main" id="{E5A3653A-F013-301B-076B-14CBFA58DC57}"/>
              </a:ext>
            </a:extLst>
          </p:cNvPr>
          <p:cNvSpPr txBox="1"/>
          <p:nvPr/>
        </p:nvSpPr>
        <p:spPr>
          <a:xfrm>
            <a:off x="7020217" y="1982507"/>
            <a:ext cx="300082" cy="369332"/>
          </a:xfrm>
          <a:prstGeom prst="rect">
            <a:avLst/>
          </a:prstGeom>
          <a:noFill/>
        </p:spPr>
        <p:txBody>
          <a:bodyPr wrap="square" rtlCol="0">
            <a:spAutoFit/>
          </a:bodyPr>
          <a:lstStyle/>
          <a:p>
            <a:r>
              <a:rPr lang="fr-FR" sz="1800" b="1" dirty="0">
                <a:solidFill>
                  <a:srgbClr val="FFB412"/>
                </a:solidFill>
              </a:rPr>
              <a:t>1</a:t>
            </a:r>
          </a:p>
        </p:txBody>
      </p:sp>
      <p:sp>
        <p:nvSpPr>
          <p:cNvPr id="7" name="Ellipse 6">
            <a:extLst>
              <a:ext uri="{FF2B5EF4-FFF2-40B4-BE49-F238E27FC236}">
                <a16:creationId xmlns:a16="http://schemas.microsoft.com/office/drawing/2014/main" id="{058FD64A-485D-E273-763F-012FB2767F5A}"/>
              </a:ext>
            </a:extLst>
          </p:cNvPr>
          <p:cNvSpPr/>
          <p:nvPr/>
        </p:nvSpPr>
        <p:spPr>
          <a:xfrm>
            <a:off x="7527226" y="2478638"/>
            <a:ext cx="300082" cy="276533"/>
          </a:xfrm>
          <a:prstGeom prst="ellipse">
            <a:avLst/>
          </a:prstGeom>
          <a:noFill/>
          <a:ln>
            <a:solidFill>
              <a:srgbClr val="FFB4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B412"/>
              </a:highlight>
            </a:endParaRPr>
          </a:p>
        </p:txBody>
      </p:sp>
      <p:sp>
        <p:nvSpPr>
          <p:cNvPr id="8" name="ZoneTexte 7">
            <a:extLst>
              <a:ext uri="{FF2B5EF4-FFF2-40B4-BE49-F238E27FC236}">
                <a16:creationId xmlns:a16="http://schemas.microsoft.com/office/drawing/2014/main" id="{99D5F4DC-78EE-5984-47E3-B82ADE13E7E4}"/>
              </a:ext>
            </a:extLst>
          </p:cNvPr>
          <p:cNvSpPr txBox="1"/>
          <p:nvPr/>
        </p:nvSpPr>
        <p:spPr>
          <a:xfrm>
            <a:off x="7671060" y="2188844"/>
            <a:ext cx="300082" cy="369332"/>
          </a:xfrm>
          <a:prstGeom prst="rect">
            <a:avLst/>
          </a:prstGeom>
          <a:noFill/>
        </p:spPr>
        <p:txBody>
          <a:bodyPr wrap="square" rtlCol="0">
            <a:spAutoFit/>
          </a:bodyPr>
          <a:lstStyle/>
          <a:p>
            <a:r>
              <a:rPr lang="fr-FR" sz="1800" b="1" dirty="0">
                <a:solidFill>
                  <a:srgbClr val="FFB412"/>
                </a:solidFill>
              </a:rPr>
              <a:t>1</a:t>
            </a:r>
          </a:p>
        </p:txBody>
      </p:sp>
    </p:spTree>
    <p:extLst>
      <p:ext uri="{BB962C8B-B14F-4D97-AF65-F5344CB8AC3E}">
        <p14:creationId xmlns:p14="http://schemas.microsoft.com/office/powerpoint/2010/main" val="1603781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a:extLst>
              <a:ext uri="{FF2B5EF4-FFF2-40B4-BE49-F238E27FC236}">
                <a16:creationId xmlns:a16="http://schemas.microsoft.com/office/drawing/2014/main" id="{E6D54D0E-2D95-AB0B-4351-76330E9DDBBA}"/>
              </a:ext>
            </a:extLst>
          </p:cNvPr>
          <p:cNvSpPr txBox="1"/>
          <p:nvPr/>
        </p:nvSpPr>
        <p:spPr>
          <a:xfrm>
            <a:off x="1775520" y="704509"/>
            <a:ext cx="8928992" cy="830997"/>
          </a:xfrm>
          <a:prstGeom prst="rect">
            <a:avLst/>
          </a:prstGeom>
          <a:noFill/>
        </p:spPr>
        <p:txBody>
          <a:bodyPr wrap="square" rtlCol="0">
            <a:spAutoFit/>
          </a:bodyPr>
          <a:lstStyle/>
          <a:p>
            <a:r>
              <a:rPr lang="fr-FR" sz="2400" b="1" u="sng" dirty="0">
                <a:solidFill>
                  <a:srgbClr val="FF0000"/>
                </a:solidFill>
              </a:rPr>
              <a:t>Déploiement des bouées dérivantes de </a:t>
            </a:r>
            <a:r>
              <a:rPr lang="fr-FR" sz="2400" b="1" u="sng" dirty="0" err="1">
                <a:solidFill>
                  <a:srgbClr val="FF0000"/>
                </a:solidFill>
              </a:rPr>
              <a:t>suface</a:t>
            </a:r>
            <a:r>
              <a:rPr lang="fr-FR" sz="2400" b="1" u="sng" dirty="0">
                <a:solidFill>
                  <a:srgbClr val="FF0000"/>
                </a:solidFill>
              </a:rPr>
              <a:t> : </a:t>
            </a:r>
          </a:p>
          <a:p>
            <a:r>
              <a:rPr lang="fr-FR" sz="2000" dirty="0"/>
              <a:t>							</a:t>
            </a:r>
            <a:r>
              <a:rPr lang="fr-FR" sz="2400" b="1" dirty="0"/>
              <a:t>        5 +10 SVP</a:t>
            </a:r>
          </a:p>
        </p:txBody>
      </p:sp>
      <p:sp>
        <p:nvSpPr>
          <p:cNvPr id="8" name="ZoneTexte 7">
            <a:extLst>
              <a:ext uri="{FF2B5EF4-FFF2-40B4-BE49-F238E27FC236}">
                <a16:creationId xmlns:a16="http://schemas.microsoft.com/office/drawing/2014/main" id="{9EA5A5C5-7D53-E7C9-CD24-7964B45EFF1C}"/>
              </a:ext>
            </a:extLst>
          </p:cNvPr>
          <p:cNvSpPr txBox="1"/>
          <p:nvPr/>
        </p:nvSpPr>
        <p:spPr>
          <a:xfrm>
            <a:off x="8040216" y="2062727"/>
            <a:ext cx="2847767" cy="369332"/>
          </a:xfrm>
          <a:prstGeom prst="rect">
            <a:avLst/>
          </a:prstGeom>
          <a:noFill/>
        </p:spPr>
        <p:txBody>
          <a:bodyPr wrap="none" rtlCol="0">
            <a:spAutoFit/>
          </a:bodyPr>
          <a:lstStyle/>
          <a:p>
            <a:r>
              <a:rPr lang="fr-FR" sz="1800" i="1" dirty="0"/>
              <a:t>Trajectoires 12/03 – 19/03</a:t>
            </a:r>
          </a:p>
        </p:txBody>
      </p:sp>
      <p:sp>
        <p:nvSpPr>
          <p:cNvPr id="17" name="ZoneTexte 16">
            <a:extLst>
              <a:ext uri="{FF2B5EF4-FFF2-40B4-BE49-F238E27FC236}">
                <a16:creationId xmlns:a16="http://schemas.microsoft.com/office/drawing/2014/main" id="{53A2B211-BEFD-D0BD-E52A-B1CDDBFC3AA9}"/>
              </a:ext>
            </a:extLst>
          </p:cNvPr>
          <p:cNvSpPr txBox="1"/>
          <p:nvPr/>
        </p:nvSpPr>
        <p:spPr>
          <a:xfrm>
            <a:off x="7846722" y="5968160"/>
            <a:ext cx="3823867" cy="830997"/>
          </a:xfrm>
          <a:prstGeom prst="rect">
            <a:avLst/>
          </a:prstGeom>
          <a:noFill/>
        </p:spPr>
        <p:txBody>
          <a:bodyPr wrap="none" rtlCol="0">
            <a:spAutoFit/>
          </a:bodyPr>
          <a:lstStyle/>
          <a:p>
            <a:pPr algn="ctr"/>
            <a:r>
              <a:rPr lang="fr-FR" sz="2400" dirty="0">
                <a:solidFill>
                  <a:srgbClr val="FF0000"/>
                </a:solidFill>
              </a:rPr>
              <a:t>BILAN SVP</a:t>
            </a:r>
          </a:p>
          <a:p>
            <a:r>
              <a:rPr lang="fr-FR" sz="2400" dirty="0">
                <a:solidFill>
                  <a:srgbClr val="FF0000"/>
                </a:solidFill>
              </a:rPr>
              <a:t>=&gt; Taux de réussite: 100%</a:t>
            </a:r>
          </a:p>
        </p:txBody>
      </p:sp>
      <p:pic>
        <p:nvPicPr>
          <p:cNvPr id="22" name="Image 21">
            <a:extLst>
              <a:ext uri="{FF2B5EF4-FFF2-40B4-BE49-F238E27FC236}">
                <a16:creationId xmlns:a16="http://schemas.microsoft.com/office/drawing/2014/main" id="{895F93E9-A867-0CD7-87BD-664C97A090D1}"/>
              </a:ext>
            </a:extLst>
          </p:cNvPr>
          <p:cNvPicPr>
            <a:picLocks noChangeAspect="1"/>
          </p:cNvPicPr>
          <p:nvPr/>
        </p:nvPicPr>
        <p:blipFill rotWithShape="1">
          <a:blip r:embed="rId3"/>
          <a:srcRect l="19226" t="43269" r="39768" b="20937"/>
          <a:stretch/>
        </p:blipFill>
        <p:spPr>
          <a:xfrm>
            <a:off x="3513686" y="4194452"/>
            <a:ext cx="2112474" cy="2458773"/>
          </a:xfrm>
          <a:prstGeom prst="rect">
            <a:avLst/>
          </a:prstGeom>
          <a:ln>
            <a:solidFill>
              <a:schemeClr val="tx1"/>
            </a:solidFill>
          </a:ln>
        </p:spPr>
      </p:pic>
      <p:grpSp>
        <p:nvGrpSpPr>
          <p:cNvPr id="14" name="Groupe 27">
            <a:extLst>
              <a:ext uri="{FF2B5EF4-FFF2-40B4-BE49-F238E27FC236}">
                <a16:creationId xmlns:a16="http://schemas.microsoft.com/office/drawing/2014/main" id="{F2819D47-7249-D0EF-D35B-92A46244A2D4}"/>
              </a:ext>
            </a:extLst>
          </p:cNvPr>
          <p:cNvGrpSpPr>
            <a:grpSpLocks noChangeAspect="1"/>
          </p:cNvGrpSpPr>
          <p:nvPr/>
        </p:nvGrpSpPr>
        <p:grpSpPr bwMode="auto">
          <a:xfrm>
            <a:off x="10494963" y="58843"/>
            <a:ext cx="1435307" cy="1260000"/>
            <a:chOff x="2590800" y="1524000"/>
            <a:chExt cx="4203700" cy="3592513"/>
          </a:xfrm>
        </p:grpSpPr>
        <p:grpSp>
          <p:nvGrpSpPr>
            <p:cNvPr id="15" name="Group 14">
              <a:extLst>
                <a:ext uri="{FF2B5EF4-FFF2-40B4-BE49-F238E27FC236}">
                  <a16:creationId xmlns:a16="http://schemas.microsoft.com/office/drawing/2014/main" id="{C357A790-467C-93A9-D301-8A1D64C1AADC}"/>
                </a:ext>
              </a:extLst>
            </p:cNvPr>
            <p:cNvGrpSpPr>
              <a:grpSpLocks/>
            </p:cNvGrpSpPr>
            <p:nvPr/>
          </p:nvGrpSpPr>
          <p:grpSpPr bwMode="auto">
            <a:xfrm>
              <a:off x="2590800" y="1524000"/>
              <a:ext cx="4203700" cy="3592513"/>
              <a:chOff x="1632" y="960"/>
              <a:chExt cx="2648" cy="2263"/>
            </a:xfrm>
          </p:grpSpPr>
          <p:pic>
            <p:nvPicPr>
              <p:cNvPr id="19" name="Picture 3" descr="logoPIRATA">
                <a:extLst>
                  <a:ext uri="{FF2B5EF4-FFF2-40B4-BE49-F238E27FC236}">
                    <a16:creationId xmlns:a16="http://schemas.microsoft.com/office/drawing/2014/main" id="{D9C4F417-6386-A92D-9FA8-417C24D74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4">
                <a:extLst>
                  <a:ext uri="{FF2B5EF4-FFF2-40B4-BE49-F238E27FC236}">
                    <a16:creationId xmlns:a16="http://schemas.microsoft.com/office/drawing/2014/main" id="{03758098-979B-239A-DEC6-E6B060531035}"/>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5">
                <a:extLst>
                  <a:ext uri="{FF2B5EF4-FFF2-40B4-BE49-F238E27FC236}">
                    <a16:creationId xmlns:a16="http://schemas.microsoft.com/office/drawing/2014/main" id="{CE099C87-777F-6A7E-B156-26B9181091B2}"/>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6">
                <a:extLst>
                  <a:ext uri="{FF2B5EF4-FFF2-40B4-BE49-F238E27FC236}">
                    <a16:creationId xmlns:a16="http://schemas.microsoft.com/office/drawing/2014/main" id="{23BA7857-26E3-87F5-D92A-CD5C454FE9FF}"/>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7">
                <a:extLst>
                  <a:ext uri="{FF2B5EF4-FFF2-40B4-BE49-F238E27FC236}">
                    <a16:creationId xmlns:a16="http://schemas.microsoft.com/office/drawing/2014/main" id="{53089EF1-AADE-4C3F-ED38-CF04F7991CE6}"/>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8">
                <a:extLst>
                  <a:ext uri="{FF2B5EF4-FFF2-40B4-BE49-F238E27FC236}">
                    <a16:creationId xmlns:a16="http://schemas.microsoft.com/office/drawing/2014/main" id="{99B03EFD-9475-28AF-FBB9-3AD47D0C938E}"/>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9">
                <a:extLst>
                  <a:ext uri="{FF2B5EF4-FFF2-40B4-BE49-F238E27FC236}">
                    <a16:creationId xmlns:a16="http://schemas.microsoft.com/office/drawing/2014/main" id="{F628FB1E-32CE-8076-EC1F-DB93DCB1E4CE}"/>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2">
                <a:extLst>
                  <a:ext uri="{FF2B5EF4-FFF2-40B4-BE49-F238E27FC236}">
                    <a16:creationId xmlns:a16="http://schemas.microsoft.com/office/drawing/2014/main" id="{1DA96CFA-9B95-CF59-849A-9FD587271959}"/>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083CC1A3-3E1C-D4E7-DDC4-A7CEBA268C6F}"/>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6" name="WordArt 10">
              <a:extLst>
                <a:ext uri="{FF2B5EF4-FFF2-40B4-BE49-F238E27FC236}">
                  <a16:creationId xmlns:a16="http://schemas.microsoft.com/office/drawing/2014/main" id="{E38209AD-1601-F922-E553-2B0AAD6A8A76}"/>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8" name="ZoneTexte 23">
              <a:extLst>
                <a:ext uri="{FF2B5EF4-FFF2-40B4-BE49-F238E27FC236}">
                  <a16:creationId xmlns:a16="http://schemas.microsoft.com/office/drawing/2014/main" id="{2955F747-FD83-5F44-F0CB-3B5456806598}"/>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4" name="Image 3">
            <a:extLst>
              <a:ext uri="{FF2B5EF4-FFF2-40B4-BE49-F238E27FC236}">
                <a16:creationId xmlns:a16="http://schemas.microsoft.com/office/drawing/2014/main" id="{7A9E8A11-61CD-CD8B-5C52-8F1B760FFE51}"/>
              </a:ext>
            </a:extLst>
          </p:cNvPr>
          <p:cNvPicPr>
            <a:picLocks noChangeAspect="1"/>
          </p:cNvPicPr>
          <p:nvPr/>
        </p:nvPicPr>
        <p:blipFill rotWithShape="1">
          <a:blip r:embed="rId5"/>
          <a:srcRect l="12200" t="2750" r="10801"/>
          <a:stretch/>
        </p:blipFill>
        <p:spPr>
          <a:xfrm>
            <a:off x="128343" y="1292059"/>
            <a:ext cx="3183600" cy="5361166"/>
          </a:xfrm>
          <a:prstGeom prst="rect">
            <a:avLst/>
          </a:prstGeom>
          <a:ln>
            <a:solidFill>
              <a:schemeClr val="tx1"/>
            </a:solidFill>
          </a:ln>
        </p:spPr>
      </p:pic>
      <p:pic>
        <p:nvPicPr>
          <p:cNvPr id="6" name="Image 5">
            <a:extLst>
              <a:ext uri="{FF2B5EF4-FFF2-40B4-BE49-F238E27FC236}">
                <a16:creationId xmlns:a16="http://schemas.microsoft.com/office/drawing/2014/main" id="{57BB21D2-81D1-D60D-0D84-DA08DB14C880}"/>
              </a:ext>
            </a:extLst>
          </p:cNvPr>
          <p:cNvPicPr>
            <a:picLocks noChangeAspect="1"/>
          </p:cNvPicPr>
          <p:nvPr/>
        </p:nvPicPr>
        <p:blipFill rotWithShape="1">
          <a:blip r:embed="rId6"/>
          <a:srcRect l="16109" t="8151" r="4817" b="6754"/>
          <a:stretch/>
        </p:blipFill>
        <p:spPr>
          <a:xfrm>
            <a:off x="7108208" y="2630985"/>
            <a:ext cx="4955449" cy="3358652"/>
          </a:xfrm>
          <a:prstGeom prst="rect">
            <a:avLst/>
          </a:prstGeom>
          <a:ln>
            <a:solidFill>
              <a:schemeClr val="tx1"/>
            </a:solidFill>
          </a:ln>
        </p:spPr>
      </p:pic>
      <p:pic>
        <p:nvPicPr>
          <p:cNvPr id="9" name="Image 8">
            <a:extLst>
              <a:ext uri="{FF2B5EF4-FFF2-40B4-BE49-F238E27FC236}">
                <a16:creationId xmlns:a16="http://schemas.microsoft.com/office/drawing/2014/main" id="{046A6ECA-D63E-C363-D4D4-6F43541C5737}"/>
              </a:ext>
            </a:extLst>
          </p:cNvPr>
          <p:cNvPicPr>
            <a:picLocks noChangeAspect="1"/>
          </p:cNvPicPr>
          <p:nvPr/>
        </p:nvPicPr>
        <p:blipFill rotWithShape="1">
          <a:blip r:embed="rId7"/>
          <a:srcRect l="10279" t="4442" r="3687" b="3750"/>
          <a:stretch/>
        </p:blipFill>
        <p:spPr>
          <a:xfrm>
            <a:off x="3485742" y="1662300"/>
            <a:ext cx="3532269" cy="2374386"/>
          </a:xfrm>
          <a:prstGeom prst="rect">
            <a:avLst/>
          </a:prstGeom>
          <a:ln>
            <a:solidFill>
              <a:schemeClr val="tx1"/>
            </a:solidFill>
          </a:ln>
        </p:spPr>
      </p:pic>
      <p:sp>
        <p:nvSpPr>
          <p:cNvPr id="10" name="ZoneTexte 9">
            <a:extLst>
              <a:ext uri="{FF2B5EF4-FFF2-40B4-BE49-F238E27FC236}">
                <a16:creationId xmlns:a16="http://schemas.microsoft.com/office/drawing/2014/main" id="{B73C1420-2428-A575-5606-9F0E77771EF9}"/>
              </a:ext>
            </a:extLst>
          </p:cNvPr>
          <p:cNvSpPr txBox="1"/>
          <p:nvPr/>
        </p:nvSpPr>
        <p:spPr>
          <a:xfrm>
            <a:off x="3943722" y="1292059"/>
            <a:ext cx="2438223" cy="369332"/>
          </a:xfrm>
          <a:prstGeom prst="rect">
            <a:avLst/>
          </a:prstGeom>
          <a:noFill/>
        </p:spPr>
        <p:txBody>
          <a:bodyPr wrap="square" rtlCol="0">
            <a:spAutoFit/>
          </a:bodyPr>
          <a:lstStyle/>
          <a:p>
            <a:r>
              <a:rPr lang="fr-FR" sz="1800" i="1" dirty="0"/>
              <a:t>Transit Brest-</a:t>
            </a:r>
            <a:r>
              <a:rPr lang="fr-FR" sz="1800" i="1" dirty="0" err="1"/>
              <a:t>Mindelo</a:t>
            </a:r>
            <a:endParaRPr lang="fr-FR" sz="1800" i="1" dirty="0"/>
          </a:p>
        </p:txBody>
      </p:sp>
    </p:spTree>
    <p:extLst>
      <p:ext uri="{BB962C8B-B14F-4D97-AF65-F5344CB8AC3E}">
        <p14:creationId xmlns:p14="http://schemas.microsoft.com/office/powerpoint/2010/main" val="395190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7">
            <a:extLst>
              <a:ext uri="{FF2B5EF4-FFF2-40B4-BE49-F238E27FC236}">
                <a16:creationId xmlns:a16="http://schemas.microsoft.com/office/drawing/2014/main" id="{0FDA4785-160C-8871-ACBC-B2D9B58F927A}"/>
              </a:ext>
            </a:extLst>
          </p:cNvPr>
          <p:cNvGrpSpPr>
            <a:grpSpLocks noChangeAspect="1"/>
          </p:cNvGrpSpPr>
          <p:nvPr/>
        </p:nvGrpSpPr>
        <p:grpSpPr bwMode="auto">
          <a:xfrm>
            <a:off x="10554761" y="92777"/>
            <a:ext cx="1435307" cy="1260000"/>
            <a:chOff x="2590800" y="1524000"/>
            <a:chExt cx="4203700" cy="3592513"/>
          </a:xfrm>
        </p:grpSpPr>
        <p:grpSp>
          <p:nvGrpSpPr>
            <p:cNvPr id="4" name="Group 14">
              <a:extLst>
                <a:ext uri="{FF2B5EF4-FFF2-40B4-BE49-F238E27FC236}">
                  <a16:creationId xmlns:a16="http://schemas.microsoft.com/office/drawing/2014/main" id="{77783D7E-B839-914D-01CA-997CC88A717A}"/>
                </a:ext>
              </a:extLst>
            </p:cNvPr>
            <p:cNvGrpSpPr>
              <a:grpSpLocks/>
            </p:cNvGrpSpPr>
            <p:nvPr/>
          </p:nvGrpSpPr>
          <p:grpSpPr bwMode="auto">
            <a:xfrm>
              <a:off x="2590800" y="1524000"/>
              <a:ext cx="4203700" cy="3592513"/>
              <a:chOff x="1632" y="960"/>
              <a:chExt cx="2648" cy="2263"/>
            </a:xfrm>
          </p:grpSpPr>
          <p:pic>
            <p:nvPicPr>
              <p:cNvPr id="7" name="Picture 3" descr="logoPIRATA">
                <a:extLst>
                  <a:ext uri="{FF2B5EF4-FFF2-40B4-BE49-F238E27FC236}">
                    <a16:creationId xmlns:a16="http://schemas.microsoft.com/office/drawing/2014/main" id="{D8C95B68-2525-2CE1-F89A-3B7BCEB83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4">
                <a:extLst>
                  <a:ext uri="{FF2B5EF4-FFF2-40B4-BE49-F238E27FC236}">
                    <a16:creationId xmlns:a16="http://schemas.microsoft.com/office/drawing/2014/main" id="{3E613480-F506-27A5-6485-CDCAE685B2EB}"/>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9" name="Oval 5">
                <a:extLst>
                  <a:ext uri="{FF2B5EF4-FFF2-40B4-BE49-F238E27FC236}">
                    <a16:creationId xmlns:a16="http://schemas.microsoft.com/office/drawing/2014/main" id="{CE1EE68E-9F6D-52BA-9D36-FCC407B1F29F}"/>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0" name="Oval 6">
                <a:extLst>
                  <a:ext uri="{FF2B5EF4-FFF2-40B4-BE49-F238E27FC236}">
                    <a16:creationId xmlns:a16="http://schemas.microsoft.com/office/drawing/2014/main" id="{99243B05-2B58-F514-DC02-2CFC99747B2E}"/>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1" name="Oval 7">
                <a:extLst>
                  <a:ext uri="{FF2B5EF4-FFF2-40B4-BE49-F238E27FC236}">
                    <a16:creationId xmlns:a16="http://schemas.microsoft.com/office/drawing/2014/main" id="{4F75AE30-8C3A-FF23-1714-AF0832F4BB18}"/>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2" name="Oval 8">
                <a:extLst>
                  <a:ext uri="{FF2B5EF4-FFF2-40B4-BE49-F238E27FC236}">
                    <a16:creationId xmlns:a16="http://schemas.microsoft.com/office/drawing/2014/main" id="{277BDC01-AE19-120F-3C7E-F695D18B047A}"/>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3" name="Oval 9">
                <a:extLst>
                  <a:ext uri="{FF2B5EF4-FFF2-40B4-BE49-F238E27FC236}">
                    <a16:creationId xmlns:a16="http://schemas.microsoft.com/office/drawing/2014/main" id="{153F904B-AC0F-AA5D-0B1E-2F6F8C533F76}"/>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4" name="Oval 12">
                <a:extLst>
                  <a:ext uri="{FF2B5EF4-FFF2-40B4-BE49-F238E27FC236}">
                    <a16:creationId xmlns:a16="http://schemas.microsoft.com/office/drawing/2014/main" id="{CE1ED21C-39A2-76C3-4364-AA029E4FD5E4}"/>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5" name="Oval 13">
                <a:extLst>
                  <a:ext uri="{FF2B5EF4-FFF2-40B4-BE49-F238E27FC236}">
                    <a16:creationId xmlns:a16="http://schemas.microsoft.com/office/drawing/2014/main" id="{A2D234B9-E322-37EC-ABD6-10096AA2DFB6}"/>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5" name="WordArt 10">
              <a:extLst>
                <a:ext uri="{FF2B5EF4-FFF2-40B4-BE49-F238E27FC236}">
                  <a16:creationId xmlns:a16="http://schemas.microsoft.com/office/drawing/2014/main" id="{6FE22924-CA93-53A3-8859-E54BEB1A21C5}"/>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6" name="ZoneTexte 23">
              <a:extLst>
                <a:ext uri="{FF2B5EF4-FFF2-40B4-BE49-F238E27FC236}">
                  <a16:creationId xmlns:a16="http://schemas.microsoft.com/office/drawing/2014/main" id="{7F905BAD-4691-FFBA-3735-B8F46B4087DB}"/>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
        <p:nvSpPr>
          <p:cNvPr id="62466" name="CaixaDeTexto 12">
            <a:extLst>
              <a:ext uri="{FF2B5EF4-FFF2-40B4-BE49-F238E27FC236}">
                <a16:creationId xmlns:a16="http://schemas.microsoft.com/office/drawing/2014/main" id="{FF8BEC14-3AA9-9F80-29C3-9BED42132BAB}"/>
              </a:ext>
            </a:extLst>
          </p:cNvPr>
          <p:cNvSpPr txBox="1">
            <a:spLocks noChangeArrowheads="1"/>
          </p:cNvSpPr>
          <p:nvPr/>
        </p:nvSpPr>
        <p:spPr bwMode="auto">
          <a:xfrm>
            <a:off x="2193702" y="577720"/>
            <a:ext cx="721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BR" altLang="fr-FR" sz="2400" b="1" i="1" dirty="0" err="1">
                <a:solidFill>
                  <a:srgbClr val="FF0000"/>
                </a:solidFill>
                <a:cs typeface="Arial" panose="020B0604020202020204" pitchFamily="34" charset="0"/>
              </a:rPr>
              <a:t>Profils</a:t>
            </a:r>
            <a:r>
              <a:rPr lang="pt-BR" altLang="fr-FR" sz="2400" b="1" i="1" dirty="0">
                <a:solidFill>
                  <a:srgbClr val="FF0000"/>
                </a:solidFill>
                <a:cs typeface="Arial" panose="020B0604020202020204" pitchFamily="34" charset="0"/>
              </a:rPr>
              <a:t> </a:t>
            </a:r>
            <a:r>
              <a:rPr lang="pt-BR" altLang="fr-FR" sz="2400" b="1" i="1" dirty="0" err="1">
                <a:solidFill>
                  <a:srgbClr val="FF0000"/>
                </a:solidFill>
                <a:cs typeface="Arial" panose="020B0604020202020204" pitchFamily="34" charset="0"/>
              </a:rPr>
              <a:t>hydrologiques</a:t>
            </a:r>
            <a:r>
              <a:rPr lang="pt-BR" altLang="fr-FR" sz="2400" b="1" i="1" dirty="0">
                <a:solidFill>
                  <a:srgbClr val="FF0000"/>
                </a:solidFill>
                <a:cs typeface="Arial" panose="020B0604020202020204" pitchFamily="34" charset="0"/>
              </a:rPr>
              <a:t> CTDO2/LADCP </a:t>
            </a:r>
            <a:r>
              <a:rPr lang="pt-BR" altLang="fr-FR" sz="2400" b="1" i="1" dirty="0" err="1">
                <a:solidFill>
                  <a:srgbClr val="FF0000"/>
                </a:solidFill>
                <a:cs typeface="Arial" panose="020B0604020202020204" pitchFamily="34" charset="0"/>
              </a:rPr>
              <a:t>prévus</a:t>
            </a:r>
            <a:endParaRPr lang="pt-BR" altLang="fr-FR" sz="2400" b="1" i="1" dirty="0">
              <a:solidFill>
                <a:srgbClr val="FF0000"/>
              </a:solidFill>
              <a:cs typeface="Arial" panose="020B0604020202020204" pitchFamily="34" charset="0"/>
            </a:endParaRPr>
          </a:p>
        </p:txBody>
      </p:sp>
      <p:sp>
        <p:nvSpPr>
          <p:cNvPr id="17" name="ZoneTexte 36">
            <a:extLst>
              <a:ext uri="{FF2B5EF4-FFF2-40B4-BE49-F238E27FC236}">
                <a16:creationId xmlns:a16="http://schemas.microsoft.com/office/drawing/2014/main" id="{01896162-BF4E-5C13-F4BA-DC39B7570D0F}"/>
              </a:ext>
            </a:extLst>
          </p:cNvPr>
          <p:cNvSpPr txBox="1">
            <a:spLocks noChangeArrowheads="1"/>
          </p:cNvSpPr>
          <p:nvPr/>
        </p:nvSpPr>
        <p:spPr bwMode="auto">
          <a:xfrm>
            <a:off x="4335543" y="3254526"/>
            <a:ext cx="7575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spcAft>
                <a:spcPts val="1200"/>
              </a:spcAft>
              <a:buNone/>
            </a:pPr>
            <a:r>
              <a:rPr lang="fr-FR" altLang="fr-FR" sz="1600" b="1" dirty="0">
                <a:solidFill>
                  <a:srgbClr val="FFC000"/>
                </a:solidFill>
                <a:cs typeface="Times New Roman" panose="02020603050405020304" pitchFamily="18" charset="0"/>
              </a:rPr>
              <a:t> + 1 </a:t>
            </a:r>
            <a:r>
              <a:rPr lang="pt-BR" altLang="x-none" sz="1600" b="1" dirty="0" err="1">
                <a:solidFill>
                  <a:srgbClr val="FFC000"/>
                </a:solidFill>
                <a:latin typeface="Arial" charset="0"/>
                <a:ea typeface="Arial" charset="0"/>
                <a:cs typeface="Arial" charset="0"/>
              </a:rPr>
              <a:t>station</a:t>
            </a:r>
            <a:r>
              <a:rPr lang="pt-BR" altLang="x-none" sz="1600" b="1" dirty="0">
                <a:solidFill>
                  <a:srgbClr val="FFC000"/>
                </a:solidFill>
                <a:latin typeface="Arial" charset="0"/>
                <a:ea typeface="Arial" charset="0"/>
                <a:cs typeface="Arial" charset="0"/>
              </a:rPr>
              <a:t> CTDO</a:t>
            </a:r>
            <a:r>
              <a:rPr lang="pt-BR" altLang="x-none" sz="1600" b="1" baseline="-25000" dirty="0">
                <a:solidFill>
                  <a:srgbClr val="FFC000"/>
                </a:solidFill>
                <a:latin typeface="Arial" charset="0"/>
                <a:ea typeface="Arial" charset="0"/>
                <a:cs typeface="Arial" charset="0"/>
              </a:rPr>
              <a:t>2</a:t>
            </a:r>
            <a:r>
              <a:rPr lang="pt-BR" altLang="x-none" sz="1600" b="1" dirty="0">
                <a:solidFill>
                  <a:srgbClr val="FFC000"/>
                </a:solidFill>
                <a:latin typeface="Arial" charset="0"/>
                <a:ea typeface="Arial" charset="0"/>
                <a:cs typeface="Arial" charset="0"/>
              </a:rPr>
              <a:t>/LADCP </a:t>
            </a:r>
            <a:r>
              <a:rPr lang="pt-BR" altLang="x-none" sz="1600" b="1" dirty="0" err="1">
                <a:solidFill>
                  <a:srgbClr val="FFC000"/>
                </a:solidFill>
                <a:latin typeface="Arial" charset="0"/>
                <a:ea typeface="Arial" charset="0"/>
                <a:cs typeface="Arial" charset="0"/>
              </a:rPr>
              <a:t>test</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au</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niveau</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bouée</a:t>
            </a:r>
            <a:r>
              <a:rPr lang="pt-BR" altLang="x-none" sz="1600" b="1" dirty="0">
                <a:solidFill>
                  <a:srgbClr val="FFC000"/>
                </a:solidFill>
                <a:latin typeface="Arial" charset="0"/>
                <a:ea typeface="Arial" charset="0"/>
                <a:cs typeface="Arial" charset="0"/>
              </a:rPr>
              <a:t> PNE </a:t>
            </a:r>
            <a:r>
              <a:rPr lang="pt-BR" altLang="x-none" sz="1600" b="1" dirty="0" err="1">
                <a:solidFill>
                  <a:srgbClr val="FFC000"/>
                </a:solidFill>
                <a:latin typeface="Arial" charset="0"/>
                <a:ea typeface="Arial" charset="0"/>
                <a:cs typeface="Arial" charset="0"/>
              </a:rPr>
              <a:t>avec</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déploiement</a:t>
            </a:r>
            <a:r>
              <a:rPr lang="pt-BR" altLang="x-none" sz="1600" b="1" dirty="0">
                <a:solidFill>
                  <a:srgbClr val="FFC000"/>
                </a:solidFill>
                <a:latin typeface="Arial" charset="0"/>
                <a:ea typeface="Arial" charset="0"/>
                <a:cs typeface="Arial" charset="0"/>
              </a:rPr>
              <a:t> BGC-ARGO (</a:t>
            </a:r>
            <a:r>
              <a:rPr lang="pt-BR" altLang="x-none" sz="1600" b="1" i="1" dirty="0">
                <a:solidFill>
                  <a:srgbClr val="FFC000"/>
                </a:solidFill>
                <a:latin typeface="Arial" charset="0"/>
                <a:ea typeface="Arial" charset="0"/>
                <a:cs typeface="Arial" charset="0"/>
              </a:rPr>
              <a:t>LOV</a:t>
            </a:r>
            <a:r>
              <a:rPr lang="pt-BR" altLang="x-none" sz="1600" b="1" dirty="0">
                <a:solidFill>
                  <a:srgbClr val="FFC000"/>
                </a:solidFill>
                <a:latin typeface="Arial" charset="0"/>
                <a:ea typeface="Arial" charset="0"/>
                <a:cs typeface="Arial" charset="0"/>
              </a:rPr>
              <a:t>) et 2 </a:t>
            </a:r>
            <a:r>
              <a:rPr lang="pt-BR" altLang="x-none" sz="1600" b="1" dirty="0" err="1">
                <a:solidFill>
                  <a:srgbClr val="FFC000"/>
                </a:solidFill>
                <a:latin typeface="Arial" charset="0"/>
                <a:ea typeface="Arial" charset="0"/>
                <a:cs typeface="Arial" charset="0"/>
              </a:rPr>
              <a:t>dans</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le</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Dôme</a:t>
            </a:r>
            <a:r>
              <a:rPr lang="pt-BR" altLang="x-none" sz="1600" b="1" dirty="0">
                <a:solidFill>
                  <a:srgbClr val="FFC000"/>
                </a:solidFill>
                <a:latin typeface="Arial" charset="0"/>
                <a:ea typeface="Arial" charset="0"/>
                <a:cs typeface="Arial" charset="0"/>
              </a:rPr>
              <a:t> de </a:t>
            </a:r>
            <a:r>
              <a:rPr lang="pt-BR" altLang="x-none" sz="1600" b="1" dirty="0" err="1">
                <a:solidFill>
                  <a:srgbClr val="FFC000"/>
                </a:solidFill>
                <a:latin typeface="Arial" charset="0"/>
                <a:ea typeface="Arial" charset="0"/>
                <a:cs typeface="Arial" charset="0"/>
              </a:rPr>
              <a:t>Guinée</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avec</a:t>
            </a:r>
            <a:r>
              <a:rPr lang="pt-BR" altLang="x-none" sz="1600" b="1" dirty="0">
                <a:solidFill>
                  <a:srgbClr val="FFC000"/>
                </a:solidFill>
                <a:latin typeface="Arial" charset="0"/>
                <a:ea typeface="Arial" charset="0"/>
                <a:cs typeface="Arial" charset="0"/>
              </a:rPr>
              <a:t> </a:t>
            </a:r>
            <a:r>
              <a:rPr lang="pt-BR" altLang="x-none" sz="1600" b="1" dirty="0" err="1">
                <a:solidFill>
                  <a:srgbClr val="FFC000"/>
                </a:solidFill>
                <a:latin typeface="Arial" charset="0"/>
                <a:ea typeface="Arial" charset="0"/>
                <a:cs typeface="Arial" charset="0"/>
              </a:rPr>
              <a:t>déploiement</a:t>
            </a:r>
            <a:r>
              <a:rPr lang="pt-BR" altLang="x-none" sz="1600" b="1" dirty="0">
                <a:solidFill>
                  <a:srgbClr val="FFC000"/>
                </a:solidFill>
                <a:latin typeface="Arial" charset="0"/>
                <a:ea typeface="Arial" charset="0"/>
                <a:cs typeface="Arial" charset="0"/>
              </a:rPr>
              <a:t> BGC-ARGO (</a:t>
            </a:r>
            <a:r>
              <a:rPr lang="pt-BR" altLang="x-none" sz="1600" b="1" i="1" dirty="0">
                <a:solidFill>
                  <a:srgbClr val="FFC000"/>
                </a:solidFill>
                <a:latin typeface="Arial" charset="0"/>
                <a:ea typeface="Arial" charset="0"/>
                <a:cs typeface="Arial" charset="0"/>
              </a:rPr>
              <a:t>LOCEAN</a:t>
            </a:r>
            <a:r>
              <a:rPr lang="pt-BR" altLang="x-none" sz="1600" b="1" dirty="0">
                <a:solidFill>
                  <a:srgbClr val="FFC000"/>
                </a:solidFill>
                <a:latin typeface="Arial" charset="0"/>
                <a:ea typeface="Arial" charset="0"/>
                <a:cs typeface="Arial" charset="0"/>
              </a:rPr>
              <a:t>)</a:t>
            </a:r>
            <a:endParaRPr lang="fr-FR" altLang="fr-FR" sz="1600" dirty="0">
              <a:cs typeface="Times New Roman" panose="02020603050405020304" pitchFamily="18" charset="0"/>
            </a:endParaRPr>
          </a:p>
        </p:txBody>
      </p:sp>
      <p:sp>
        <p:nvSpPr>
          <p:cNvPr id="3" name="Titre 1">
            <a:extLst>
              <a:ext uri="{FF2B5EF4-FFF2-40B4-BE49-F238E27FC236}">
                <a16:creationId xmlns:a16="http://schemas.microsoft.com/office/drawing/2014/main" id="{8018367C-5D74-DC5B-0C66-5BC4D5DD2B20}"/>
              </a:ext>
            </a:extLst>
          </p:cNvPr>
          <p:cNvSpPr txBox="1">
            <a:spLocks/>
          </p:cNvSpPr>
          <p:nvPr/>
        </p:nvSpPr>
        <p:spPr bwMode="auto">
          <a:xfrm>
            <a:off x="4264024" y="51700"/>
            <a:ext cx="269607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FR" sz="2800" b="1" kern="0" dirty="0">
                <a:solidFill>
                  <a:schemeClr val="accent6"/>
                </a:solidFill>
                <a:latin typeface="Comic Sans MS" pitchFamily="66" charset="0"/>
              </a:rPr>
              <a:t>PIRATA FR34</a:t>
            </a:r>
          </a:p>
        </p:txBody>
      </p:sp>
      <p:sp>
        <p:nvSpPr>
          <p:cNvPr id="62469" name="CaixaDeTexto 12">
            <a:extLst>
              <a:ext uri="{FF2B5EF4-FFF2-40B4-BE49-F238E27FC236}">
                <a16:creationId xmlns:a16="http://schemas.microsoft.com/office/drawing/2014/main" id="{6904C85F-9854-6119-B2B3-9B3D616D9BE8}"/>
              </a:ext>
            </a:extLst>
          </p:cNvPr>
          <p:cNvSpPr txBox="1">
            <a:spLocks noChangeArrowheads="1"/>
          </p:cNvSpPr>
          <p:nvPr/>
        </p:nvSpPr>
        <p:spPr bwMode="auto">
          <a:xfrm>
            <a:off x="4343410" y="1199878"/>
            <a:ext cx="771721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fr-FR" sz="1400" b="1" i="1" dirty="0">
                <a:cs typeface="Arial" panose="020B0604020202020204" pitchFamily="34" charset="0"/>
              </a:rPr>
              <a:t> </a:t>
            </a:r>
            <a:r>
              <a:rPr lang="pt-BR" altLang="fr-FR" sz="1800" b="1" dirty="0">
                <a:solidFill>
                  <a:srgbClr val="0432FF"/>
                </a:solidFill>
                <a:cs typeface="Arial" panose="020B0604020202020204" pitchFamily="34" charset="0"/>
              </a:rPr>
              <a:t>61 </a:t>
            </a:r>
            <a:r>
              <a:rPr lang="pt-BR" altLang="fr-FR" sz="1800" b="1" dirty="0" err="1">
                <a:solidFill>
                  <a:srgbClr val="0432FF"/>
                </a:solidFill>
                <a:cs typeface="Arial" panose="020B0604020202020204" pitchFamily="34" charset="0"/>
              </a:rPr>
              <a:t>profils</a:t>
            </a:r>
            <a:r>
              <a:rPr lang="pt-BR" altLang="fr-FR" sz="1800" b="1" dirty="0">
                <a:solidFill>
                  <a:srgbClr val="0432FF"/>
                </a:solidFill>
                <a:cs typeface="Arial" panose="020B0604020202020204" pitchFamily="34" charset="0"/>
              </a:rPr>
              <a:t> CTDO</a:t>
            </a:r>
            <a:r>
              <a:rPr lang="pt-BR" altLang="fr-FR" sz="1800" b="1" baseline="-25000" dirty="0">
                <a:solidFill>
                  <a:srgbClr val="0432FF"/>
                </a:solidFill>
                <a:cs typeface="Arial" panose="020B0604020202020204" pitchFamily="34" charset="0"/>
              </a:rPr>
              <a:t>2</a:t>
            </a:r>
            <a:r>
              <a:rPr lang="pt-BR" altLang="fr-FR" sz="1800" b="1" dirty="0">
                <a:solidFill>
                  <a:srgbClr val="0432FF"/>
                </a:solidFill>
                <a:cs typeface="Arial" panose="020B0604020202020204" pitchFamily="34" charset="0"/>
              </a:rPr>
              <a:t>/LADCP </a:t>
            </a:r>
            <a:r>
              <a:rPr lang="pt-BR" altLang="fr-FR" sz="1800" b="1" dirty="0" err="1">
                <a:solidFill>
                  <a:srgbClr val="0432FF"/>
                </a:solidFill>
                <a:cs typeface="Arial" panose="020B0604020202020204" pitchFamily="34" charset="0"/>
              </a:rPr>
              <a:t>incluant</a:t>
            </a:r>
            <a:r>
              <a:rPr lang="pt-BR" altLang="fr-FR" sz="1800" b="1" dirty="0">
                <a:solidFill>
                  <a:srgbClr val="0432FF"/>
                </a:solidFill>
                <a:cs typeface="Arial" panose="020B0604020202020204" pitchFamily="34" charset="0"/>
              </a:rPr>
              <a:t>  2 </a:t>
            </a:r>
            <a:r>
              <a:rPr lang="pt-BR" altLang="fr-FR" sz="1800" b="1" dirty="0" err="1">
                <a:solidFill>
                  <a:srgbClr val="0432FF"/>
                </a:solidFill>
                <a:cs typeface="Arial" panose="020B0604020202020204" pitchFamily="34" charset="0"/>
              </a:rPr>
              <a:t>radiales</a:t>
            </a:r>
            <a:r>
              <a:rPr lang="pt-BR" altLang="fr-FR" sz="1800" b="1" dirty="0">
                <a:solidFill>
                  <a:srgbClr val="0432FF"/>
                </a:solidFill>
                <a:cs typeface="Arial" panose="020B0604020202020204" pitchFamily="34" charset="0"/>
              </a:rPr>
              <a:t> :  10W (1.5°N – 10°S)</a:t>
            </a:r>
          </a:p>
          <a:p>
            <a:pPr algn="just">
              <a:spcBef>
                <a:spcPct val="0"/>
              </a:spcBef>
              <a:buFontTx/>
              <a:buNone/>
            </a:pPr>
            <a:r>
              <a:rPr lang="pt-BR" altLang="fr-FR" sz="1800" b="1" dirty="0">
                <a:solidFill>
                  <a:srgbClr val="0432FF"/>
                </a:solidFill>
                <a:cs typeface="Arial" panose="020B0604020202020204" pitchFamily="34" charset="0"/>
              </a:rPr>
              <a:t>					        23W (2°S – 2°N)</a:t>
            </a:r>
          </a:p>
          <a:p>
            <a:pPr algn="just">
              <a:spcBef>
                <a:spcPct val="0"/>
              </a:spcBef>
              <a:buFontTx/>
              <a:buNone/>
            </a:pPr>
            <a:endParaRPr lang="pt-BR" altLang="fr-FR" sz="1400" dirty="0">
              <a:cs typeface="Arial" panose="020B0604020202020204" pitchFamily="34" charset="0"/>
            </a:endParaRPr>
          </a:p>
          <a:p>
            <a:pPr algn="just">
              <a:spcBef>
                <a:spcPct val="0"/>
              </a:spcBef>
              <a:buFontTx/>
              <a:buNone/>
            </a:pPr>
            <a:r>
              <a:rPr lang="pt-BR" altLang="fr-FR" sz="1600" b="1" u="sng" dirty="0" err="1">
                <a:cs typeface="Arial" panose="020B0604020202020204" pitchFamily="34" charset="0"/>
              </a:rPr>
              <a:t>Stations</a:t>
            </a:r>
            <a:r>
              <a:rPr lang="pt-BR" altLang="fr-FR" sz="1600" b="1" u="sng" dirty="0">
                <a:cs typeface="Arial" panose="020B0604020202020204" pitchFamily="34" charset="0"/>
              </a:rPr>
              <a:t> de 0 à 2000m / 0 à 1000m / 0 à 500m</a:t>
            </a:r>
            <a:r>
              <a:rPr lang="pt-BR" altLang="fr-FR" sz="1600" dirty="0">
                <a:cs typeface="Arial" panose="020B0604020202020204" pitchFamily="34" charset="0"/>
              </a:rPr>
              <a:t> </a:t>
            </a:r>
            <a:r>
              <a:rPr lang="pt-BR" altLang="fr-FR" sz="1600" dirty="0" err="1">
                <a:cs typeface="Arial" panose="020B0604020202020204" pitchFamily="34" charset="0"/>
              </a:rPr>
              <a:t>avec</a:t>
            </a:r>
            <a:r>
              <a:rPr lang="pt-BR" altLang="fr-FR" sz="1600" dirty="0">
                <a:cs typeface="Arial" panose="020B0604020202020204" pitchFamily="34" charset="0"/>
              </a:rPr>
              <a:t> </a:t>
            </a:r>
            <a:r>
              <a:rPr lang="pt-BR" altLang="fr-FR" sz="1600" dirty="0" err="1">
                <a:cs typeface="Arial" panose="020B0604020202020204" pitchFamily="34" charset="0"/>
              </a:rPr>
              <a:t>prélèvements</a:t>
            </a:r>
            <a:r>
              <a:rPr lang="pt-BR" altLang="fr-FR" sz="1600" dirty="0">
                <a:cs typeface="Arial" panose="020B0604020202020204" pitchFamily="34" charset="0"/>
              </a:rPr>
              <a:t> d’</a:t>
            </a:r>
            <a:r>
              <a:rPr lang="pt-BR" altLang="fr-FR" sz="1600" dirty="0" err="1">
                <a:cs typeface="Arial" panose="020B0604020202020204" pitchFamily="34" charset="0"/>
              </a:rPr>
              <a:t>échantillons</a:t>
            </a:r>
            <a:r>
              <a:rPr lang="pt-BR" altLang="fr-FR" sz="1600" dirty="0">
                <a:cs typeface="Arial" panose="020B0604020202020204" pitchFamily="34" charset="0"/>
              </a:rPr>
              <a:t> d’</a:t>
            </a:r>
            <a:r>
              <a:rPr lang="pt-BR" altLang="fr-FR" sz="1600" dirty="0" err="1">
                <a:cs typeface="Arial" panose="020B0604020202020204" pitchFamily="34" charset="0"/>
              </a:rPr>
              <a:t>eau</a:t>
            </a:r>
            <a:r>
              <a:rPr lang="pt-BR" altLang="fr-FR" sz="1600" dirty="0">
                <a:cs typeface="Arial" panose="020B0604020202020204" pitchFamily="34" charset="0"/>
              </a:rPr>
              <a:t> de </a:t>
            </a:r>
            <a:r>
              <a:rPr lang="pt-BR" altLang="fr-FR" sz="1600" dirty="0" err="1">
                <a:cs typeface="Arial" panose="020B0604020202020204" pitchFamily="34" charset="0"/>
              </a:rPr>
              <a:t>mer</a:t>
            </a:r>
            <a:r>
              <a:rPr lang="pt-BR" altLang="fr-FR" sz="1600" dirty="0">
                <a:cs typeface="Arial" panose="020B0604020202020204" pitchFamily="34" charset="0"/>
              </a:rPr>
              <a:t> </a:t>
            </a:r>
            <a:r>
              <a:rPr lang="pt-BR" altLang="fr-FR" sz="1600" dirty="0" err="1">
                <a:cs typeface="Arial" panose="020B0604020202020204" pitchFamily="34" charset="0"/>
              </a:rPr>
              <a:t>pour</a:t>
            </a:r>
            <a:r>
              <a:rPr lang="pt-BR" altLang="fr-FR" sz="1600" dirty="0">
                <a:cs typeface="Arial" panose="020B0604020202020204" pitchFamily="34" charset="0"/>
              </a:rPr>
              <a:t> </a:t>
            </a:r>
            <a:r>
              <a:rPr lang="pt-BR" altLang="fr-FR" sz="1600" dirty="0" err="1">
                <a:cs typeface="Arial" panose="020B0604020202020204" pitchFamily="34" charset="0"/>
              </a:rPr>
              <a:t>analyses</a:t>
            </a:r>
            <a:r>
              <a:rPr lang="pt-BR" altLang="fr-FR" sz="1600" dirty="0">
                <a:cs typeface="Arial" panose="020B0604020202020204" pitchFamily="34" charset="0"/>
              </a:rPr>
              <a:t> : </a:t>
            </a:r>
          </a:p>
          <a:p>
            <a:pPr algn="just">
              <a:spcBef>
                <a:spcPct val="0"/>
              </a:spcBef>
              <a:buFontTx/>
              <a:buNone/>
            </a:pPr>
            <a:r>
              <a:rPr lang="pt-BR" altLang="fr-FR" sz="1600" i="1" dirty="0" err="1">
                <a:cs typeface="Arial" panose="020B0604020202020204" pitchFamily="34" charset="0"/>
              </a:rPr>
              <a:t>salinité</a:t>
            </a:r>
            <a:r>
              <a:rPr lang="pt-BR" altLang="fr-FR" sz="1600" i="1" dirty="0">
                <a:cs typeface="Arial" panose="020B0604020202020204" pitchFamily="34" charset="0"/>
              </a:rPr>
              <a:t>, </a:t>
            </a:r>
            <a:r>
              <a:rPr lang="pt-BR" altLang="fr-FR" sz="1600" i="1" dirty="0" err="1">
                <a:cs typeface="Arial" panose="020B0604020202020204" pitchFamily="34" charset="0"/>
              </a:rPr>
              <a:t>oxygène</a:t>
            </a:r>
            <a:r>
              <a:rPr lang="pt-BR" altLang="fr-FR" sz="1600" i="1" dirty="0">
                <a:cs typeface="Arial" panose="020B0604020202020204" pitchFamily="34" charset="0"/>
              </a:rPr>
              <a:t> </a:t>
            </a:r>
            <a:r>
              <a:rPr lang="pt-BR" altLang="fr-FR" sz="1600" i="1" dirty="0" err="1">
                <a:cs typeface="Arial" panose="020B0604020202020204" pitchFamily="34" charset="0"/>
              </a:rPr>
              <a:t>dissous</a:t>
            </a:r>
            <a:r>
              <a:rPr lang="pt-BR" altLang="fr-FR" sz="1600" i="1" dirty="0">
                <a:cs typeface="Arial" panose="020B0604020202020204" pitchFamily="34" charset="0"/>
              </a:rPr>
              <a:t>, pH, TA, </a:t>
            </a:r>
            <a:r>
              <a:rPr lang="pt-BR" altLang="fr-FR" sz="1600" i="1" dirty="0" err="1">
                <a:cs typeface="Arial" panose="020B0604020202020204" pitchFamily="34" charset="0"/>
              </a:rPr>
              <a:t>sels</a:t>
            </a:r>
            <a:r>
              <a:rPr lang="pt-BR" altLang="fr-FR" sz="1600" i="1" dirty="0">
                <a:cs typeface="Arial" panose="020B0604020202020204" pitchFamily="34" charset="0"/>
              </a:rPr>
              <a:t> </a:t>
            </a:r>
            <a:r>
              <a:rPr lang="pt-BR" altLang="fr-FR" sz="1600" i="1" dirty="0" err="1">
                <a:cs typeface="Arial" panose="020B0604020202020204" pitchFamily="34" charset="0"/>
              </a:rPr>
              <a:t>nutritifs</a:t>
            </a:r>
            <a:r>
              <a:rPr lang="pt-BR" altLang="fr-FR" sz="1600" i="1" dirty="0">
                <a:cs typeface="Arial" panose="020B0604020202020204" pitchFamily="34" charset="0"/>
              </a:rPr>
              <a:t>, </a:t>
            </a:r>
            <a:r>
              <a:rPr lang="pt-BR" altLang="fr-FR" sz="1600" i="1" dirty="0" err="1">
                <a:cs typeface="Arial" panose="020B0604020202020204" pitchFamily="34" charset="0"/>
              </a:rPr>
              <a:t>pigments</a:t>
            </a:r>
            <a:r>
              <a:rPr lang="pt-BR" altLang="fr-FR" sz="1600" i="1" dirty="0">
                <a:cs typeface="Arial" panose="020B0604020202020204" pitchFamily="34" charset="0"/>
              </a:rPr>
              <a:t>, </a:t>
            </a:r>
            <a:r>
              <a:rPr lang="pt-BR" altLang="fr-FR" sz="1600" i="1" dirty="0" err="1">
                <a:cs typeface="Arial" panose="020B0604020202020204" pitchFamily="34" charset="0"/>
              </a:rPr>
              <a:t>matière</a:t>
            </a:r>
            <a:r>
              <a:rPr lang="pt-BR" altLang="fr-FR" sz="1600" i="1" dirty="0">
                <a:cs typeface="Arial" panose="020B0604020202020204" pitchFamily="34" charset="0"/>
              </a:rPr>
              <a:t> </a:t>
            </a:r>
            <a:r>
              <a:rPr lang="pt-BR" altLang="fr-FR" sz="1600" i="1" dirty="0" err="1">
                <a:cs typeface="Arial" panose="020B0604020202020204" pitchFamily="34" charset="0"/>
              </a:rPr>
              <a:t>organique</a:t>
            </a:r>
            <a:r>
              <a:rPr lang="pt-BR" altLang="fr-FR" sz="1600" i="1" dirty="0">
                <a:cs typeface="Arial" panose="020B0604020202020204" pitchFamily="34" charset="0"/>
              </a:rPr>
              <a:t> </a:t>
            </a:r>
            <a:r>
              <a:rPr lang="pt-BR" altLang="fr-FR" sz="1600" i="1" dirty="0" err="1">
                <a:cs typeface="Arial" panose="020B0604020202020204" pitchFamily="34" charset="0"/>
              </a:rPr>
              <a:t>particulaire</a:t>
            </a:r>
            <a:r>
              <a:rPr lang="pt-BR" altLang="fr-FR" sz="1600" i="1" dirty="0">
                <a:cs typeface="Arial" panose="020B0604020202020204" pitchFamily="34" charset="0"/>
              </a:rPr>
              <a:t> (POM), </a:t>
            </a:r>
            <a:r>
              <a:rPr lang="pt-BR" altLang="fr-FR" sz="1600" i="1" dirty="0" err="1">
                <a:cs typeface="Arial" panose="020B0604020202020204" pitchFamily="34" charset="0"/>
              </a:rPr>
              <a:t>paramètres</a:t>
            </a:r>
            <a:r>
              <a:rPr lang="pt-BR" altLang="fr-FR" sz="1600" i="1" dirty="0">
                <a:cs typeface="Arial" panose="020B0604020202020204" pitchFamily="34" charset="0"/>
              </a:rPr>
              <a:t> </a:t>
            </a:r>
            <a:r>
              <a:rPr lang="pt-BR" altLang="fr-FR" sz="1600" i="1" dirty="0" err="1">
                <a:cs typeface="Arial" panose="020B0604020202020204" pitchFamily="34" charset="0"/>
              </a:rPr>
              <a:t>du</a:t>
            </a:r>
            <a:r>
              <a:rPr lang="pt-BR" altLang="fr-FR" sz="1600" i="1" dirty="0">
                <a:cs typeface="Arial" panose="020B0604020202020204" pitchFamily="34" charset="0"/>
              </a:rPr>
              <a:t> </a:t>
            </a:r>
            <a:r>
              <a:rPr lang="pt-BR" altLang="fr-FR" sz="1600" i="1" dirty="0" err="1">
                <a:cs typeface="Arial" panose="020B0604020202020204" pitchFamily="34" charset="0"/>
              </a:rPr>
              <a:t>carbone</a:t>
            </a:r>
            <a:r>
              <a:rPr lang="pt-BR" altLang="fr-FR" sz="1600" i="1" dirty="0">
                <a:cs typeface="Arial" panose="020B0604020202020204" pitchFamily="34" charset="0"/>
              </a:rPr>
              <a:t> (DIC, TA), </a:t>
            </a:r>
            <a:r>
              <a:rPr lang="pt-BR" altLang="fr-FR" sz="1600" i="1" dirty="0" err="1">
                <a:cs typeface="Arial" panose="020B0604020202020204" pitchFamily="34" charset="0"/>
              </a:rPr>
              <a:t>des</a:t>
            </a:r>
            <a:r>
              <a:rPr lang="pt-BR" altLang="fr-FR" sz="1600" i="1" dirty="0">
                <a:cs typeface="Arial" panose="020B0604020202020204" pitchFamily="34" charset="0"/>
              </a:rPr>
              <a:t> </a:t>
            </a:r>
            <a:r>
              <a:rPr lang="pt-BR" altLang="fr-FR" sz="1600" i="1" dirty="0" err="1">
                <a:cs typeface="Arial" panose="020B0604020202020204" pitchFamily="34" charset="0"/>
              </a:rPr>
              <a:t>isotopes</a:t>
            </a:r>
            <a:r>
              <a:rPr lang="pt-BR" altLang="fr-FR" sz="1600" i="1" dirty="0">
                <a:cs typeface="Arial" panose="020B0604020202020204" pitchFamily="34" charset="0"/>
              </a:rPr>
              <a:t> </a:t>
            </a:r>
            <a:r>
              <a:rPr lang="pt-BR" altLang="fr-FR" sz="1600" i="1" baseline="30000" dirty="0">
                <a:cs typeface="Arial" panose="020B0604020202020204" pitchFamily="34" charset="0"/>
              </a:rPr>
              <a:t>13</a:t>
            </a:r>
            <a:r>
              <a:rPr lang="pt-BR" altLang="fr-FR" sz="1600" i="1" dirty="0">
                <a:cs typeface="Arial" panose="020B0604020202020204" pitchFamily="34" charset="0"/>
              </a:rPr>
              <a:t>C et </a:t>
            </a:r>
            <a:r>
              <a:rPr lang="pt-BR" altLang="fr-FR" sz="1600" i="1" baseline="30000" dirty="0">
                <a:cs typeface="Arial" panose="020B0604020202020204" pitchFamily="34" charset="0"/>
              </a:rPr>
              <a:t>18</a:t>
            </a:r>
            <a:r>
              <a:rPr lang="pt-BR" altLang="fr-FR" sz="1600" i="1" dirty="0">
                <a:cs typeface="Arial" panose="020B0604020202020204" pitchFamily="34" charset="0"/>
              </a:rPr>
              <a:t>O...</a:t>
            </a:r>
          </a:p>
        </p:txBody>
      </p:sp>
      <p:grpSp>
        <p:nvGrpSpPr>
          <p:cNvPr id="19" name="Groupe 18">
            <a:extLst>
              <a:ext uri="{FF2B5EF4-FFF2-40B4-BE49-F238E27FC236}">
                <a16:creationId xmlns:a16="http://schemas.microsoft.com/office/drawing/2014/main" id="{28F3305D-27C0-EC27-5C46-6AF55E999DE1}"/>
              </a:ext>
            </a:extLst>
          </p:cNvPr>
          <p:cNvGrpSpPr/>
          <p:nvPr/>
        </p:nvGrpSpPr>
        <p:grpSpPr>
          <a:xfrm>
            <a:off x="131376" y="1130406"/>
            <a:ext cx="4191029" cy="3091359"/>
            <a:chOff x="-57645" y="1175974"/>
            <a:chExt cx="3424186" cy="2366408"/>
          </a:xfrm>
        </p:grpSpPr>
        <p:grpSp>
          <p:nvGrpSpPr>
            <p:cNvPr id="20" name="Groupe 19">
              <a:extLst>
                <a:ext uri="{FF2B5EF4-FFF2-40B4-BE49-F238E27FC236}">
                  <a16:creationId xmlns:a16="http://schemas.microsoft.com/office/drawing/2014/main" id="{FF4965A3-3BA7-D3F4-5FFB-9DF49BE39BF4}"/>
                </a:ext>
              </a:extLst>
            </p:cNvPr>
            <p:cNvGrpSpPr/>
            <p:nvPr/>
          </p:nvGrpSpPr>
          <p:grpSpPr>
            <a:xfrm>
              <a:off x="-57645" y="1175974"/>
              <a:ext cx="3424186" cy="2366408"/>
              <a:chOff x="-57645" y="1175974"/>
              <a:chExt cx="3424186" cy="2366408"/>
            </a:xfrm>
          </p:grpSpPr>
          <p:pic>
            <p:nvPicPr>
              <p:cNvPr id="27" name="Image 26">
                <a:extLst>
                  <a:ext uri="{FF2B5EF4-FFF2-40B4-BE49-F238E27FC236}">
                    <a16:creationId xmlns:a16="http://schemas.microsoft.com/office/drawing/2014/main" id="{B3E9A0B4-49C2-67F4-1779-439E80496341}"/>
                  </a:ext>
                </a:extLst>
              </p:cNvPr>
              <p:cNvPicPr>
                <a:picLocks noChangeAspect="1"/>
              </p:cNvPicPr>
              <p:nvPr/>
            </p:nvPicPr>
            <p:blipFill rotWithShape="1">
              <a:blip r:embed="rId4">
                <a:extLst>
                  <a:ext uri="{28A0092B-C50C-407E-A947-70E740481C1C}">
                    <a14:useLocalDpi xmlns:a14="http://schemas.microsoft.com/office/drawing/2010/main" val="0"/>
                  </a:ext>
                </a:extLst>
              </a:blip>
              <a:srcRect l="11701" t="17496" r="8019" b="8529"/>
              <a:stretch/>
            </p:blipFill>
            <p:spPr>
              <a:xfrm>
                <a:off x="-57645" y="1175974"/>
                <a:ext cx="3424186" cy="2366408"/>
              </a:xfrm>
              <a:prstGeom prst="rect">
                <a:avLst/>
              </a:prstGeom>
            </p:spPr>
          </p:pic>
          <p:sp>
            <p:nvSpPr>
              <p:cNvPr id="28" name="Ellipse 27">
                <a:extLst>
                  <a:ext uri="{FF2B5EF4-FFF2-40B4-BE49-F238E27FC236}">
                    <a16:creationId xmlns:a16="http://schemas.microsoft.com/office/drawing/2014/main" id="{9D0DC6E4-D8D9-0BD6-1C38-29FEF7E013EB}"/>
                  </a:ext>
                </a:extLst>
              </p:cNvPr>
              <p:cNvSpPr/>
              <p:nvPr/>
            </p:nvSpPr>
            <p:spPr bwMode="auto">
              <a:xfrm>
                <a:off x="1373998" y="2136213"/>
                <a:ext cx="190500" cy="1730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1" name="Ellipse 20">
              <a:extLst>
                <a:ext uri="{FF2B5EF4-FFF2-40B4-BE49-F238E27FC236}">
                  <a16:creationId xmlns:a16="http://schemas.microsoft.com/office/drawing/2014/main" id="{181468C3-4A6B-0C95-496B-0BBF32276029}"/>
                </a:ext>
              </a:extLst>
            </p:cNvPr>
            <p:cNvSpPr/>
            <p:nvPr/>
          </p:nvSpPr>
          <p:spPr bwMode="auto">
            <a:xfrm>
              <a:off x="1373998" y="1634749"/>
              <a:ext cx="190500" cy="17303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Ellipse 21">
              <a:extLst>
                <a:ext uri="{FF2B5EF4-FFF2-40B4-BE49-F238E27FC236}">
                  <a16:creationId xmlns:a16="http://schemas.microsoft.com/office/drawing/2014/main" id="{EE04901B-1C42-2C8E-84B9-E6F6B9CADCDB}"/>
                </a:ext>
              </a:extLst>
            </p:cNvPr>
            <p:cNvSpPr/>
            <p:nvPr/>
          </p:nvSpPr>
          <p:spPr bwMode="auto">
            <a:xfrm>
              <a:off x="1892837" y="2109441"/>
              <a:ext cx="192087" cy="173037"/>
            </a:xfrm>
            <a:prstGeom prst="ellipse">
              <a:avLst/>
            </a:prstGeom>
            <a:noFill/>
            <a:ln>
              <a:solidFill>
                <a:srgbClr val="EC12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Ellipse 22">
              <a:extLst>
                <a:ext uri="{FF2B5EF4-FFF2-40B4-BE49-F238E27FC236}">
                  <a16:creationId xmlns:a16="http://schemas.microsoft.com/office/drawing/2014/main" id="{DD883544-08AA-FA63-8830-CF94762282D8}"/>
                </a:ext>
              </a:extLst>
            </p:cNvPr>
            <p:cNvSpPr/>
            <p:nvPr/>
          </p:nvSpPr>
          <p:spPr bwMode="auto">
            <a:xfrm>
              <a:off x="1581659" y="1807787"/>
              <a:ext cx="190500" cy="17303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Ellipse 23">
              <a:extLst>
                <a:ext uri="{FF2B5EF4-FFF2-40B4-BE49-F238E27FC236}">
                  <a16:creationId xmlns:a16="http://schemas.microsoft.com/office/drawing/2014/main" id="{B318A5CE-7E43-DE13-F8C7-841CE06FD3AD}"/>
                </a:ext>
              </a:extLst>
            </p:cNvPr>
            <p:cNvSpPr/>
            <p:nvPr/>
          </p:nvSpPr>
          <p:spPr bwMode="auto">
            <a:xfrm>
              <a:off x="1885255" y="2524865"/>
              <a:ext cx="190500" cy="1730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Ellipse 24">
              <a:extLst>
                <a:ext uri="{FF2B5EF4-FFF2-40B4-BE49-F238E27FC236}">
                  <a16:creationId xmlns:a16="http://schemas.microsoft.com/office/drawing/2014/main" id="{EEB9C30F-B592-7CE9-B8F6-2E4E0E7FF406}"/>
                </a:ext>
              </a:extLst>
            </p:cNvPr>
            <p:cNvSpPr/>
            <p:nvPr/>
          </p:nvSpPr>
          <p:spPr bwMode="auto">
            <a:xfrm>
              <a:off x="1894424" y="2946991"/>
              <a:ext cx="190500" cy="1730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Ellipse 25">
              <a:extLst>
                <a:ext uri="{FF2B5EF4-FFF2-40B4-BE49-F238E27FC236}">
                  <a16:creationId xmlns:a16="http://schemas.microsoft.com/office/drawing/2014/main" id="{66A19559-2CBE-7CF3-4BC7-2237C281AEE0}"/>
                </a:ext>
              </a:extLst>
            </p:cNvPr>
            <p:cNvSpPr/>
            <p:nvPr/>
          </p:nvSpPr>
          <p:spPr bwMode="auto">
            <a:xfrm>
              <a:off x="1885255" y="2319469"/>
              <a:ext cx="190500" cy="1730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42" name="CaixaDeTexto 12">
            <a:extLst>
              <a:ext uri="{FF2B5EF4-FFF2-40B4-BE49-F238E27FC236}">
                <a16:creationId xmlns:a16="http://schemas.microsoft.com/office/drawing/2014/main" id="{F2DD94DC-16BC-6120-7BC9-40DA860CE2D6}"/>
              </a:ext>
            </a:extLst>
          </p:cNvPr>
          <p:cNvSpPr txBox="1">
            <a:spLocks noChangeArrowheads="1"/>
          </p:cNvSpPr>
          <p:nvPr/>
        </p:nvSpPr>
        <p:spPr bwMode="auto">
          <a:xfrm>
            <a:off x="309973" y="4235607"/>
            <a:ext cx="8954379" cy="800219"/>
          </a:xfrm>
          <a:prstGeom prst="rect">
            <a:avLst/>
          </a:prstGeom>
          <a:noFill/>
          <a:ln>
            <a:noFill/>
          </a:ln>
        </p:spPr>
        <p:txBody>
          <a:bodyPr wrap="square">
            <a:spAutoFit/>
          </a:bodyPr>
          <a:lstStyle>
            <a:lvl1pPr>
              <a:spcBef>
                <a:spcPct val="20000"/>
              </a:spcBef>
              <a:buChar char="•"/>
              <a:defRPr sz="2600">
                <a:solidFill>
                  <a:schemeClr val="tx1"/>
                </a:solidFill>
                <a:latin typeface="Verdana" charset="0"/>
                <a:ea typeface="Verdana" charset="0"/>
                <a:cs typeface="Verdana" charset="0"/>
              </a:defRPr>
            </a:lvl1pPr>
            <a:lvl2pPr marL="742950" indent="-285750">
              <a:spcBef>
                <a:spcPct val="20000"/>
              </a:spcBef>
              <a:buChar char="–"/>
              <a:defRPr sz="2400">
                <a:solidFill>
                  <a:schemeClr val="tx1"/>
                </a:solidFill>
                <a:latin typeface="Verdana" charset="0"/>
                <a:ea typeface="Verdana" charset="0"/>
                <a:cs typeface="Verdana" charset="0"/>
              </a:defRPr>
            </a:lvl2pPr>
            <a:lvl3pPr marL="1143000" indent="-228600">
              <a:spcBef>
                <a:spcPct val="20000"/>
              </a:spcBef>
              <a:buChar char="•"/>
              <a:defRPr sz="2200">
                <a:solidFill>
                  <a:schemeClr val="tx1"/>
                </a:solidFill>
                <a:latin typeface="Verdana" charset="0"/>
                <a:ea typeface="Verdana" charset="0"/>
                <a:cs typeface="Verdana" charset="0"/>
              </a:defRPr>
            </a:lvl3pPr>
            <a:lvl4pPr marL="1600200" indent="-228600">
              <a:spcBef>
                <a:spcPct val="20000"/>
              </a:spcBef>
              <a:buChar char="–"/>
              <a:defRPr sz="2000">
                <a:solidFill>
                  <a:schemeClr val="tx1"/>
                </a:solidFill>
                <a:latin typeface="Verdana" charset="0"/>
                <a:ea typeface="Verdana" charset="0"/>
                <a:cs typeface="Verdana" charset="0"/>
              </a:defRPr>
            </a:lvl4pPr>
            <a:lvl5pPr marL="2057400" indent="-228600">
              <a:spcBef>
                <a:spcPct val="20000"/>
              </a:spcBef>
              <a:buChar char="»"/>
              <a:defRPr sz="1600">
                <a:solidFill>
                  <a:schemeClr val="tx1"/>
                </a:solidFill>
                <a:latin typeface="Verdana" charset="0"/>
                <a:ea typeface="Verdana" charset="0"/>
                <a:cs typeface="Verdana" charset="0"/>
              </a:defRPr>
            </a:lvl5pPr>
            <a:lvl6pPr marL="25146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6pPr>
            <a:lvl7pPr marL="29718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7pPr>
            <a:lvl8pPr marL="34290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8pPr>
            <a:lvl9pPr marL="3886200" indent="-228600" eaLnBrk="0" fontAlgn="base" hangingPunct="0">
              <a:spcBef>
                <a:spcPct val="20000"/>
              </a:spcBef>
              <a:spcAft>
                <a:spcPct val="0"/>
              </a:spcAft>
              <a:buChar char="»"/>
              <a:defRPr sz="1600">
                <a:solidFill>
                  <a:schemeClr val="tx1"/>
                </a:solidFill>
                <a:latin typeface="Verdana" charset="0"/>
                <a:ea typeface="Verdana" charset="0"/>
                <a:cs typeface="Verdana" charset="0"/>
              </a:defRPr>
            </a:lvl9pPr>
          </a:lstStyle>
          <a:p>
            <a:pPr algn="just" eaLnBrk="1" hangingPunct="1">
              <a:buNone/>
              <a:defRPr/>
            </a:pPr>
            <a:r>
              <a:rPr lang="pt-BR" altLang="x-none" sz="1600" dirty="0">
                <a:solidFill>
                  <a:srgbClr val="FF0000"/>
                </a:solidFill>
                <a:latin typeface="Arial" panose="020B0604020202020204" pitchFamily="34" charset="0"/>
                <a:ea typeface="Arial" charset="0"/>
                <a:cs typeface="Arial" panose="020B0604020202020204" pitchFamily="34" charset="0"/>
              </a:rPr>
              <a:t>+</a:t>
            </a:r>
            <a:r>
              <a:rPr lang="pt-BR" altLang="x-none" sz="1600" dirty="0">
                <a:latin typeface="Arial" panose="020B0604020202020204" pitchFamily="34" charset="0"/>
                <a:ea typeface="Arial" charset="0"/>
                <a:cs typeface="Arial" panose="020B0604020202020204" pitchFamily="34" charset="0"/>
              </a:rPr>
              <a:t> </a:t>
            </a:r>
            <a:r>
              <a:rPr lang="pt-BR" altLang="x-none" sz="1600" b="1" dirty="0">
                <a:solidFill>
                  <a:srgbClr val="FF0000"/>
                </a:solidFill>
                <a:latin typeface="Arial" panose="020B0604020202020204" pitchFamily="34" charset="0"/>
                <a:ea typeface="Arial" charset="0"/>
                <a:cs typeface="Arial" panose="020B0604020202020204" pitchFamily="34" charset="0"/>
              </a:rPr>
              <a:t>1 </a:t>
            </a:r>
            <a:r>
              <a:rPr lang="fr-FR" sz="1600" b="1" dirty="0">
                <a:solidFill>
                  <a:srgbClr val="FF0000"/>
                </a:solidFill>
                <a:latin typeface="Arial" panose="020B0604020202020204" pitchFamily="34" charset="0"/>
                <a:cs typeface="Arial" panose="020B0604020202020204" pitchFamily="34" charset="0"/>
              </a:rPr>
              <a:t>point fixe de 48h à proximité de la bouée météo-océanique à 10W-0N </a:t>
            </a:r>
            <a:r>
              <a:rPr lang="fr-FR" sz="1600" dirty="0">
                <a:solidFill>
                  <a:srgbClr val="FF0000"/>
                </a:solidFill>
                <a:latin typeface="Arial" panose="020B0604020202020204" pitchFamily="34" charset="0"/>
                <a:cs typeface="Arial" panose="020B0604020202020204" pitchFamily="34" charset="0"/>
              </a:rPr>
              <a:t>avec une série de profils hydrologiques CTDO</a:t>
            </a:r>
            <a:r>
              <a:rPr lang="fr-FR" sz="1600" baseline="-25000" dirty="0">
                <a:solidFill>
                  <a:srgbClr val="FF0000"/>
                </a:solidFill>
                <a:latin typeface="Arial" panose="020B0604020202020204" pitchFamily="34" charset="0"/>
                <a:cs typeface="Arial" panose="020B0604020202020204" pitchFamily="34" charset="0"/>
              </a:rPr>
              <a:t>2</a:t>
            </a:r>
            <a:r>
              <a:rPr lang="fr-FR" sz="1600" dirty="0">
                <a:solidFill>
                  <a:srgbClr val="FF0000"/>
                </a:solidFill>
                <a:latin typeface="Arial" panose="020B0604020202020204" pitchFamily="34" charset="0"/>
                <a:cs typeface="Arial" panose="020B0604020202020204" pitchFamily="34" charset="0"/>
              </a:rPr>
              <a:t>/LADCP d’environ 200m de profondeur réalisés toutes les 3 heures. </a:t>
            </a:r>
            <a:r>
              <a:rPr lang="pt-BR" altLang="x-none" sz="1400" dirty="0">
                <a:latin typeface="Calibri" panose="020F0502020204030204" pitchFamily="34" charset="0"/>
                <a:ea typeface="Arial" charset="0"/>
                <a:cs typeface="Calibri" panose="020F0502020204030204" pitchFamily="34" charset="0"/>
              </a:rPr>
              <a:t>(LEFE-GMMC PODIOM)</a:t>
            </a:r>
            <a:endParaRPr lang="pt-BR" altLang="x-none" sz="1400" b="1" dirty="0">
              <a:solidFill>
                <a:srgbClr val="0070C0"/>
              </a:solidFill>
              <a:latin typeface="Calibri" panose="020F0502020204030204" pitchFamily="34" charset="0"/>
              <a:ea typeface="Arial" charset="0"/>
              <a:cs typeface="Calibri" panose="020F0502020204030204" pitchFamily="34" charset="0"/>
            </a:endParaRPr>
          </a:p>
        </p:txBody>
      </p:sp>
      <p:sp>
        <p:nvSpPr>
          <p:cNvPr id="43" name="ZoneTexte 36">
            <a:extLst>
              <a:ext uri="{FF2B5EF4-FFF2-40B4-BE49-F238E27FC236}">
                <a16:creationId xmlns:a16="http://schemas.microsoft.com/office/drawing/2014/main" id="{1BBB879C-F5CF-FFFF-2E7C-046CED8F11DF}"/>
              </a:ext>
            </a:extLst>
          </p:cNvPr>
          <p:cNvSpPr txBox="1">
            <a:spLocks noChangeArrowheads="1"/>
          </p:cNvSpPr>
          <p:nvPr/>
        </p:nvSpPr>
        <p:spPr bwMode="auto">
          <a:xfrm>
            <a:off x="309973" y="5089852"/>
            <a:ext cx="8882371"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spcAft>
                <a:spcPts val="1200"/>
              </a:spcAft>
              <a:buNone/>
            </a:pPr>
            <a:r>
              <a:rPr lang="fr-FR" altLang="fr-FR" sz="1400" dirty="0">
                <a:cs typeface="Times New Roman" panose="02020603050405020304" pitchFamily="18" charset="0"/>
              </a:rPr>
              <a:t> </a:t>
            </a:r>
            <a:r>
              <a:rPr lang="fr-FR" altLang="fr-FR" sz="1600" u="sng" dirty="0">
                <a:cs typeface="Times New Roman" panose="02020603050405020304" pitchFamily="18" charset="0"/>
              </a:rPr>
              <a:t>Quelques profils CTDO2/LADCP </a:t>
            </a:r>
            <a:r>
              <a:rPr lang="fr-FR" altLang="fr-FR" sz="1600" dirty="0">
                <a:cs typeface="Times New Roman" panose="02020603050405020304" pitchFamily="18" charset="0"/>
              </a:rPr>
              <a:t>:</a:t>
            </a:r>
          </a:p>
          <a:p>
            <a:pPr algn="just">
              <a:spcBef>
                <a:spcPct val="0"/>
              </a:spcBef>
              <a:spcAft>
                <a:spcPts val="600"/>
              </a:spcAft>
              <a:buNone/>
            </a:pPr>
            <a:r>
              <a:rPr lang="fr-FR" altLang="fr-FR" sz="1600" dirty="0">
                <a:cs typeface="Times New Roman" panose="02020603050405020304" pitchFamily="18" charset="0"/>
              </a:rPr>
              <a:t>+ </a:t>
            </a:r>
            <a:r>
              <a:rPr lang="fr-FR" altLang="fr-FR" sz="1600" b="1" dirty="0">
                <a:solidFill>
                  <a:schemeClr val="accent2"/>
                </a:solidFill>
                <a:cs typeface="Times New Roman" panose="02020603050405020304" pitchFamily="18" charset="0"/>
              </a:rPr>
              <a:t>4 stations profondes </a:t>
            </a:r>
            <a:r>
              <a:rPr lang="fr-FR" altLang="fr-FR" sz="1600" dirty="0">
                <a:cs typeface="Times New Roman" panose="02020603050405020304" pitchFamily="18" charset="0"/>
              </a:rPr>
              <a:t>: 3500m à 6S-10W; 3800m à 10S-10W; 3820m à 20S-10W; 3900m à 23W-0N</a:t>
            </a:r>
          </a:p>
          <a:p>
            <a:pPr algn="just">
              <a:spcBef>
                <a:spcPct val="0"/>
              </a:spcBef>
              <a:spcAft>
                <a:spcPts val="600"/>
              </a:spcAft>
              <a:buNone/>
            </a:pPr>
            <a:r>
              <a:rPr lang="fr-FR" altLang="fr-FR" sz="1600" dirty="0">
                <a:cs typeface="Times New Roman" panose="02020603050405020304" pitchFamily="18" charset="0"/>
              </a:rPr>
              <a:t>+ 6 profils hydrologiques CTDO</a:t>
            </a:r>
            <a:r>
              <a:rPr lang="fr-FR" altLang="fr-FR" sz="1600" baseline="-25000" dirty="0">
                <a:cs typeface="Times New Roman" panose="02020603050405020304" pitchFamily="18" charset="0"/>
              </a:rPr>
              <a:t>2</a:t>
            </a:r>
            <a:r>
              <a:rPr lang="fr-FR" altLang="fr-FR" sz="1600" dirty="0">
                <a:cs typeface="Times New Roman" panose="02020603050405020304" pitchFamily="18" charset="0"/>
              </a:rPr>
              <a:t>/LADCP entre 200 et 500m de profondeur autour de l’île de Sainte Hélène dans le cadre d’une collaboration avec le St Helena </a:t>
            </a:r>
            <a:r>
              <a:rPr lang="fr-FR" altLang="fr-FR" sz="1600" dirty="0" err="1">
                <a:cs typeface="Times New Roman" panose="02020603050405020304" pitchFamily="18" charset="0"/>
              </a:rPr>
              <a:t>Research</a:t>
            </a:r>
            <a:r>
              <a:rPr lang="fr-FR" altLang="fr-FR" sz="1600" dirty="0">
                <a:cs typeface="Times New Roman" panose="02020603050405020304" pitchFamily="18" charset="0"/>
              </a:rPr>
              <a:t> Institute.</a:t>
            </a:r>
            <a:endParaRPr lang="fr-FR" altLang="fr-FR" sz="1600" dirty="0"/>
          </a:p>
        </p:txBody>
      </p:sp>
      <p:pic>
        <p:nvPicPr>
          <p:cNvPr id="45" name="Image 44">
            <a:extLst>
              <a:ext uri="{FF2B5EF4-FFF2-40B4-BE49-F238E27FC236}">
                <a16:creationId xmlns:a16="http://schemas.microsoft.com/office/drawing/2014/main" id="{1C8AB1EC-F164-0C1F-3C3C-7C45B937D31F}"/>
              </a:ext>
            </a:extLst>
          </p:cNvPr>
          <p:cNvPicPr>
            <a:picLocks noChangeAspect="1"/>
          </p:cNvPicPr>
          <p:nvPr/>
        </p:nvPicPr>
        <p:blipFill>
          <a:blip r:embed="rId5"/>
          <a:stretch>
            <a:fillRect/>
          </a:stretch>
        </p:blipFill>
        <p:spPr>
          <a:xfrm>
            <a:off x="9696400" y="3923829"/>
            <a:ext cx="2112229" cy="28163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709C592-11C5-C52C-8D01-B6200FBA79A5}"/>
              </a:ext>
            </a:extLst>
          </p:cNvPr>
          <p:cNvPicPr>
            <a:picLocks noChangeAspect="1"/>
          </p:cNvPicPr>
          <p:nvPr/>
        </p:nvPicPr>
        <p:blipFill rotWithShape="1">
          <a:blip r:embed="rId3">
            <a:extLst>
              <a:ext uri="{28A0092B-C50C-407E-A947-70E740481C1C}">
                <a14:useLocalDpi xmlns:a14="http://schemas.microsoft.com/office/drawing/2010/main" val="0"/>
              </a:ext>
            </a:extLst>
          </a:blip>
          <a:srcRect l="13498" t="10940" r="18656" b="17239"/>
          <a:stretch/>
        </p:blipFill>
        <p:spPr>
          <a:xfrm>
            <a:off x="4303458" y="976061"/>
            <a:ext cx="7005985" cy="4171710"/>
          </a:xfrm>
          <a:prstGeom prst="rect">
            <a:avLst/>
          </a:prstGeom>
        </p:spPr>
      </p:pic>
      <p:sp>
        <p:nvSpPr>
          <p:cNvPr id="20482" name="Text Box 3">
            <a:extLst>
              <a:ext uri="{FF2B5EF4-FFF2-40B4-BE49-F238E27FC236}">
                <a16:creationId xmlns:a16="http://schemas.microsoft.com/office/drawing/2014/main" id="{0A50FA7B-D2C1-9A4B-8D80-8CD4B1832C6A}"/>
              </a:ext>
            </a:extLst>
          </p:cNvPr>
          <p:cNvSpPr txBox="1">
            <a:spLocks noChangeArrowheads="1"/>
          </p:cNvSpPr>
          <p:nvPr/>
        </p:nvSpPr>
        <p:spPr bwMode="auto">
          <a:xfrm>
            <a:off x="427683" y="83153"/>
            <a:ext cx="113772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b="1" dirty="0">
                <a:latin typeface="Times New Roman" panose="02020603050405020304" pitchFamily="18" charset="0"/>
                <a:ea typeface="ＭＳ Ｐゴシック" panose="020B0600070205080204" pitchFamily="34" charset="-128"/>
              </a:rPr>
              <a:t>Rappel sur le réseau PIRATA en 2024</a:t>
            </a:r>
          </a:p>
          <a:p>
            <a:pPr eaLnBrk="1" hangingPunct="1">
              <a:spcBef>
                <a:spcPct val="0"/>
              </a:spcBef>
              <a:buFontTx/>
              <a:buNone/>
            </a:pPr>
            <a:r>
              <a:rPr lang="fr-FR" altLang="fr-FR" sz="2400" b="1" dirty="0">
                <a:latin typeface="Times New Roman" panose="02020603050405020304" pitchFamily="18" charset="0"/>
                <a:ea typeface="ＭＳ Ｐゴシック" panose="020B0600070205080204" pitchFamily="34" charset="-128"/>
              </a:rPr>
              <a:t>Maintenance à long terme de bouées + mouillages </a:t>
            </a:r>
            <a:r>
              <a:rPr lang="fr-FR" altLang="fr-FR" sz="2400" b="1" dirty="0" err="1">
                <a:latin typeface="Times New Roman" panose="02020603050405020304" pitchFamily="18" charset="0"/>
                <a:ea typeface="ＭＳ Ｐゴシック" panose="020B0600070205080204" pitchFamily="34" charset="-128"/>
              </a:rPr>
              <a:t>courantométriques</a:t>
            </a:r>
            <a:endParaRPr lang="fr-FR" altLang="fr-FR" sz="2400" b="1" i="1" dirty="0">
              <a:latin typeface="Times New Roman" panose="02020603050405020304" pitchFamily="18" charset="0"/>
              <a:ea typeface="ＭＳ Ｐゴシック" panose="020B0600070205080204" pitchFamily="34" charset="-128"/>
            </a:endParaRPr>
          </a:p>
        </p:txBody>
      </p:sp>
      <p:grpSp>
        <p:nvGrpSpPr>
          <p:cNvPr id="7175" name="Groupe 5">
            <a:extLst>
              <a:ext uri="{FF2B5EF4-FFF2-40B4-BE49-F238E27FC236}">
                <a16:creationId xmlns:a16="http://schemas.microsoft.com/office/drawing/2014/main" id="{FB21507E-D906-C228-D42D-5082694E2A0F}"/>
              </a:ext>
            </a:extLst>
          </p:cNvPr>
          <p:cNvGrpSpPr>
            <a:grpSpLocks/>
          </p:cNvGrpSpPr>
          <p:nvPr/>
        </p:nvGrpSpPr>
        <p:grpSpPr bwMode="auto">
          <a:xfrm>
            <a:off x="6368631" y="4413172"/>
            <a:ext cx="4873625" cy="1871174"/>
            <a:chOff x="4269606" y="4010457"/>
            <a:chExt cx="4874394" cy="1871333"/>
          </a:xfrm>
        </p:grpSpPr>
        <p:sp>
          <p:nvSpPr>
            <p:cNvPr id="20498" name="Text Box 9">
              <a:extLst>
                <a:ext uri="{FF2B5EF4-FFF2-40B4-BE49-F238E27FC236}">
                  <a16:creationId xmlns:a16="http://schemas.microsoft.com/office/drawing/2014/main" id="{2399DBDD-F853-2A25-081B-714901EA04C4}"/>
                </a:ext>
              </a:extLst>
            </p:cNvPr>
            <p:cNvSpPr txBox="1">
              <a:spLocks noChangeArrowheads="1"/>
            </p:cNvSpPr>
            <p:nvPr/>
          </p:nvSpPr>
          <p:spPr bwMode="auto">
            <a:xfrm>
              <a:off x="4269606" y="4681310"/>
              <a:ext cx="4874394" cy="12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i="1" u="sng" dirty="0">
                  <a:solidFill>
                    <a:srgbClr val="FF3300"/>
                  </a:solidFill>
                  <a:latin typeface="Times New Roman" panose="02020603050405020304" pitchFamily="18" charset="0"/>
                  <a:ea typeface="ＭＳ Ｐゴシック" panose="020B0600070205080204" pitchFamily="34" charset="-128"/>
                </a:rPr>
                <a:t>réseau maintenue par la France</a:t>
              </a:r>
              <a:endParaRPr lang="fr-FR" altLang="fr-FR" sz="1200" i="1" dirty="0">
                <a:solidFill>
                  <a:srgbClr val="FF3300"/>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fr-FR" altLang="fr-FR" sz="1200" i="1" dirty="0">
                  <a:solidFill>
                    <a:srgbClr val="FF0000"/>
                  </a:solidFill>
                  <a:latin typeface="Times New Roman" panose="02020603050405020304" pitchFamily="18" charset="0"/>
                  <a:ea typeface="ＭＳ Ｐゴシック" panose="020B0600070205080204" pitchFamily="34" charset="-128"/>
                </a:rPr>
                <a:t>+6 bouées météo-</a:t>
              </a:r>
              <a:r>
                <a:rPr lang="fr-FR" altLang="fr-FR" sz="1200" i="1" dirty="0" err="1">
                  <a:solidFill>
                    <a:srgbClr val="FF0000"/>
                  </a:solidFill>
                  <a:latin typeface="Times New Roman" panose="02020603050405020304" pitchFamily="18" charset="0"/>
                  <a:ea typeface="ＭＳ Ｐゴシック" panose="020B0600070205080204" pitchFamily="34" charset="-128"/>
                </a:rPr>
                <a:t>océano</a:t>
              </a:r>
              <a:r>
                <a:rPr lang="fr-FR" altLang="fr-FR" sz="1200" i="1" dirty="0">
                  <a:solidFill>
                    <a:srgbClr val="FF0000"/>
                  </a:solidFill>
                  <a:latin typeface="Times New Roman" panose="02020603050405020304" pitchFamily="18" charset="0"/>
                  <a:ea typeface="ＭＳ Ｐゴシック" panose="020B0600070205080204" pitchFamily="34" charset="-128"/>
                </a:rPr>
                <a:t> (carrés rouges et triangle violet) situées dans l’Est du bassin</a:t>
              </a:r>
            </a:p>
            <a:p>
              <a:pPr eaLnBrk="1" hangingPunct="1">
                <a:spcBef>
                  <a:spcPct val="0"/>
                </a:spcBef>
                <a:buFontTx/>
                <a:buNone/>
              </a:pPr>
              <a:r>
                <a:rPr lang="fr-FR" altLang="fr-FR" sz="1200" i="1" dirty="0">
                  <a:solidFill>
                    <a:srgbClr val="FF0000"/>
                  </a:solidFill>
                  <a:latin typeface="Times New Roman" panose="02020603050405020304" pitchFamily="18" charset="0"/>
                  <a:ea typeface="ＭＳ Ｐゴシック" panose="020B0600070205080204" pitchFamily="34" charset="-128"/>
                </a:rPr>
                <a:t>+ à 23°W-Equateur : mouillage </a:t>
              </a:r>
              <a:r>
                <a:rPr lang="fr-FR" altLang="fr-FR" sz="1200" i="1" dirty="0" err="1">
                  <a:solidFill>
                    <a:srgbClr val="FF0000"/>
                  </a:solidFill>
                  <a:latin typeface="Times New Roman" panose="02020603050405020304" pitchFamily="18" charset="0"/>
                  <a:ea typeface="ＭＳ Ｐゴシック" panose="020B0600070205080204" pitchFamily="34" charset="-128"/>
                </a:rPr>
                <a:t>courantométrique</a:t>
              </a:r>
              <a:r>
                <a:rPr lang="fr-FR" altLang="fr-FR" sz="1200" i="1" dirty="0">
                  <a:solidFill>
                    <a:srgbClr val="FF0000"/>
                  </a:solidFill>
                  <a:latin typeface="Times New Roman" panose="02020603050405020304" pitchFamily="18" charset="0"/>
                  <a:ea typeface="ＭＳ Ｐゴシック" panose="020B0600070205080204" pitchFamily="34" charset="-128"/>
                </a:rPr>
                <a:t> depuis 2001</a:t>
              </a:r>
            </a:p>
            <a:p>
              <a:pPr eaLnBrk="1" hangingPunct="1">
                <a:spcBef>
                  <a:spcPct val="0"/>
                </a:spcBef>
                <a:buFontTx/>
                <a:buNone/>
              </a:pPr>
              <a:r>
                <a:rPr lang="fr-FR" altLang="fr-FR" sz="1200" i="1" dirty="0">
                  <a:solidFill>
                    <a:srgbClr val="FF0000"/>
                  </a:solidFill>
                  <a:latin typeface="Times New Roman" panose="02020603050405020304" pitchFamily="18" charset="0"/>
                  <a:ea typeface="ＭＳ Ｐゴシック" panose="020B0600070205080204" pitchFamily="34" charset="-128"/>
                </a:rPr>
                <a:t>+ à 10°W-Equateur : mouillage </a:t>
              </a:r>
              <a:r>
                <a:rPr lang="fr-FR" altLang="fr-FR" sz="1200" i="1" dirty="0" err="1">
                  <a:solidFill>
                    <a:srgbClr val="FF0000"/>
                  </a:solidFill>
                  <a:latin typeface="Times New Roman" panose="02020603050405020304" pitchFamily="18" charset="0"/>
                  <a:ea typeface="ＭＳ Ｐゴシック" panose="020B0600070205080204" pitchFamily="34" charset="-128"/>
                </a:rPr>
                <a:t>courantométrique</a:t>
              </a:r>
              <a:r>
                <a:rPr lang="fr-FR" altLang="fr-FR" sz="1200" i="1" dirty="0">
                  <a:solidFill>
                    <a:srgbClr val="FF0000"/>
                  </a:solidFill>
                  <a:latin typeface="Times New Roman" panose="02020603050405020304" pitchFamily="18" charset="0"/>
                  <a:ea typeface="ＭＳ Ｐゴシック" panose="020B0600070205080204" pitchFamily="34" charset="-128"/>
                </a:rPr>
                <a:t> depuis 2006</a:t>
              </a:r>
            </a:p>
            <a:p>
              <a:pPr eaLnBrk="1" hangingPunct="1">
                <a:spcBef>
                  <a:spcPct val="0"/>
                </a:spcBef>
                <a:buFontTx/>
                <a:buNone/>
              </a:pPr>
              <a:r>
                <a:rPr lang="fr-FR" altLang="fr-FR" sz="1200" i="1" dirty="0">
                  <a:solidFill>
                    <a:srgbClr val="FF0000"/>
                  </a:solidFill>
                  <a:latin typeface="Times New Roman" panose="02020603050405020304" pitchFamily="18" charset="0"/>
                  <a:ea typeface="ＭＳ Ｐゴシック" panose="020B0600070205080204" pitchFamily="34" charset="-128"/>
                </a:rPr>
                <a:t>+ à 0°E-Equateur: mouillage </a:t>
              </a:r>
              <a:r>
                <a:rPr lang="fr-FR" altLang="fr-FR" sz="1200" i="1" dirty="0" err="1">
                  <a:solidFill>
                    <a:srgbClr val="FF0000"/>
                  </a:solidFill>
                  <a:latin typeface="Times New Roman" panose="02020603050405020304" pitchFamily="18" charset="0"/>
                  <a:ea typeface="ＭＳ Ｐゴシック" panose="020B0600070205080204" pitchFamily="34" charset="-128"/>
                </a:rPr>
                <a:t>courantométrique</a:t>
              </a:r>
              <a:r>
                <a:rPr lang="fr-FR" altLang="fr-FR" sz="1200" i="1" dirty="0">
                  <a:solidFill>
                    <a:srgbClr val="FF0000"/>
                  </a:solidFill>
                  <a:latin typeface="Times New Roman" panose="02020603050405020304" pitchFamily="18" charset="0"/>
                  <a:ea typeface="ＭＳ Ｐゴシック" panose="020B0600070205080204" pitchFamily="34" charset="-128"/>
                </a:rPr>
                <a:t> depuis 2016</a:t>
              </a:r>
              <a:endParaRPr lang="fr-FR" altLang="fr-FR" sz="1200" i="1" baseline="-25000" dirty="0">
                <a:solidFill>
                  <a:srgbClr val="FF0000"/>
                </a:solidFill>
                <a:latin typeface="Times New Roman" panose="02020603050405020304" pitchFamily="18" charset="0"/>
                <a:ea typeface="ＭＳ Ｐゴシック" panose="020B0600070205080204" pitchFamily="34" charset="-128"/>
              </a:endParaRPr>
            </a:p>
          </p:txBody>
        </p:sp>
        <p:sp>
          <p:nvSpPr>
            <p:cNvPr id="20499" name="Line 9">
              <a:extLst>
                <a:ext uri="{FF2B5EF4-FFF2-40B4-BE49-F238E27FC236}">
                  <a16:creationId xmlns:a16="http://schemas.microsoft.com/office/drawing/2014/main" id="{A82FB0EB-E151-64ED-7717-346C959280BD}"/>
                </a:ext>
              </a:extLst>
            </p:cNvPr>
            <p:cNvSpPr>
              <a:spLocks noChangeShapeType="1"/>
            </p:cNvSpPr>
            <p:nvPr/>
          </p:nvSpPr>
          <p:spPr bwMode="auto">
            <a:xfrm flipV="1">
              <a:off x="6567660" y="4010457"/>
              <a:ext cx="240839" cy="817027"/>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7" name="Groupe 6">
            <a:extLst>
              <a:ext uri="{FF2B5EF4-FFF2-40B4-BE49-F238E27FC236}">
                <a16:creationId xmlns:a16="http://schemas.microsoft.com/office/drawing/2014/main" id="{710EFAEB-8F65-9283-6DBF-7C804F85E187}"/>
              </a:ext>
            </a:extLst>
          </p:cNvPr>
          <p:cNvGrpSpPr>
            <a:grpSpLocks/>
          </p:cNvGrpSpPr>
          <p:nvPr/>
        </p:nvGrpSpPr>
        <p:grpSpPr bwMode="auto">
          <a:xfrm>
            <a:off x="763329" y="1506256"/>
            <a:ext cx="5543863" cy="2058350"/>
            <a:chOff x="303213" y="1503081"/>
            <a:chExt cx="5542971" cy="2057682"/>
          </a:xfrm>
        </p:grpSpPr>
        <p:grpSp>
          <p:nvGrpSpPr>
            <p:cNvPr id="20494" name="Groupe 3">
              <a:extLst>
                <a:ext uri="{FF2B5EF4-FFF2-40B4-BE49-F238E27FC236}">
                  <a16:creationId xmlns:a16="http://schemas.microsoft.com/office/drawing/2014/main" id="{25DF6EDE-A49C-5567-6FB3-010B96C5C701}"/>
                </a:ext>
              </a:extLst>
            </p:cNvPr>
            <p:cNvGrpSpPr>
              <a:grpSpLocks/>
            </p:cNvGrpSpPr>
            <p:nvPr/>
          </p:nvGrpSpPr>
          <p:grpSpPr bwMode="auto">
            <a:xfrm>
              <a:off x="303213" y="1503081"/>
              <a:ext cx="5542971" cy="849663"/>
              <a:chOff x="303213" y="1503516"/>
              <a:chExt cx="5543382" cy="849456"/>
            </a:xfrm>
          </p:grpSpPr>
          <p:sp>
            <p:nvSpPr>
              <p:cNvPr id="20496" name="Text Box 8">
                <a:extLst>
                  <a:ext uri="{FF2B5EF4-FFF2-40B4-BE49-F238E27FC236}">
                    <a16:creationId xmlns:a16="http://schemas.microsoft.com/office/drawing/2014/main" id="{1B61FEAF-0CC2-AF18-406C-49735066FCBA}"/>
                  </a:ext>
                </a:extLst>
              </p:cNvPr>
              <p:cNvSpPr txBox="1">
                <a:spLocks noChangeArrowheads="1"/>
              </p:cNvSpPr>
              <p:nvPr/>
            </p:nvSpPr>
            <p:spPr bwMode="auto">
              <a:xfrm>
                <a:off x="303213" y="1614488"/>
                <a:ext cx="2414623" cy="7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i="1" u="sng" dirty="0">
                    <a:solidFill>
                      <a:srgbClr val="0070C0"/>
                    </a:solidFill>
                    <a:latin typeface="Times New Roman" panose="02020603050405020304" pitchFamily="18" charset="0"/>
                    <a:ea typeface="ＭＳ Ｐゴシック" panose="020B0600070205080204" pitchFamily="34" charset="-128"/>
                  </a:rPr>
                  <a:t>réseau maintenu par les USA </a:t>
                </a:r>
              </a:p>
              <a:p>
                <a:pPr eaLnBrk="1" hangingPunct="1">
                  <a:spcBef>
                    <a:spcPct val="0"/>
                  </a:spcBef>
                  <a:buFontTx/>
                  <a:buNone/>
                </a:pPr>
                <a:r>
                  <a:rPr lang="fr-FR" altLang="fr-FR" sz="1400" b="1" i="1" dirty="0">
                    <a:solidFill>
                      <a:srgbClr val="0070C0"/>
                    </a:solidFill>
                    <a:latin typeface="Times New Roman" panose="02020603050405020304" pitchFamily="18" charset="0"/>
                    <a:ea typeface="ＭＳ Ｐゴシック" panose="020B0600070205080204" pitchFamily="34" charset="-128"/>
                  </a:rPr>
                  <a:t>4 bouées météo-</a:t>
                </a:r>
                <a:r>
                  <a:rPr lang="fr-FR" altLang="fr-FR" sz="1400" b="1" i="1" dirty="0" err="1">
                    <a:solidFill>
                      <a:srgbClr val="0070C0"/>
                    </a:solidFill>
                    <a:latin typeface="Times New Roman" panose="02020603050405020304" pitchFamily="18" charset="0"/>
                    <a:ea typeface="ＭＳ Ｐゴシック" panose="020B0600070205080204" pitchFamily="34" charset="-128"/>
                  </a:rPr>
                  <a:t>océano</a:t>
                </a:r>
                <a:endParaRPr lang="fr-FR" altLang="fr-FR" sz="1400" b="1" i="1" dirty="0">
                  <a:solidFill>
                    <a:srgbClr val="0070C0"/>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fr-FR" altLang="fr-FR" sz="1400" b="1" i="1" dirty="0">
                    <a:solidFill>
                      <a:srgbClr val="0070C0"/>
                    </a:solidFill>
                    <a:latin typeface="Times New Roman" panose="02020603050405020304" pitchFamily="18" charset="0"/>
                    <a:ea typeface="ＭＳ Ｐゴシック" panose="020B0600070205080204" pitchFamily="34" charset="-128"/>
                  </a:rPr>
                  <a:t>au nord et nord-est du bassin</a:t>
                </a:r>
                <a:r>
                  <a:rPr lang="fr-FR" altLang="fr-FR" sz="1200" b="1" i="1" dirty="0">
                    <a:solidFill>
                      <a:srgbClr val="0070C0"/>
                    </a:solidFill>
                    <a:latin typeface="Times New Roman" panose="02020603050405020304" pitchFamily="18" charset="0"/>
                    <a:ea typeface="ＭＳ Ｐゴシック" panose="020B0600070205080204" pitchFamily="34" charset="-128"/>
                  </a:rPr>
                  <a:t>.</a:t>
                </a:r>
              </a:p>
            </p:txBody>
          </p:sp>
          <p:sp>
            <p:nvSpPr>
              <p:cNvPr id="20497" name="Line 32">
                <a:extLst>
                  <a:ext uri="{FF2B5EF4-FFF2-40B4-BE49-F238E27FC236}">
                    <a16:creationId xmlns:a16="http://schemas.microsoft.com/office/drawing/2014/main" id="{EBBAE797-C17E-3895-7A2E-01418A97F908}"/>
                  </a:ext>
                </a:extLst>
              </p:cNvPr>
              <p:cNvSpPr>
                <a:spLocks noChangeShapeType="1"/>
              </p:cNvSpPr>
              <p:nvPr/>
            </p:nvSpPr>
            <p:spPr bwMode="auto">
              <a:xfrm flipV="1">
                <a:off x="2717836" y="1503516"/>
                <a:ext cx="3128759" cy="331230"/>
              </a:xfrm>
              <a:prstGeom prst="line">
                <a:avLst/>
              </a:prstGeom>
              <a:noFill/>
              <a:ln w="158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pic>
          <p:nvPicPr>
            <p:cNvPr id="20495" name="Picture 24">
              <a:extLst>
                <a:ext uri="{FF2B5EF4-FFF2-40B4-BE49-F238E27FC236}">
                  <a16:creationId xmlns:a16="http://schemas.microsoft.com/office/drawing/2014/main" id="{DED6B1EF-B39B-4CC0-5695-82961D4E0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2508250"/>
              <a:ext cx="10604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e 8">
            <a:extLst>
              <a:ext uri="{FF2B5EF4-FFF2-40B4-BE49-F238E27FC236}">
                <a16:creationId xmlns:a16="http://schemas.microsoft.com/office/drawing/2014/main" id="{94C2D74C-B70F-1610-FB16-A16FBCE64EE0}"/>
              </a:ext>
            </a:extLst>
          </p:cNvPr>
          <p:cNvGrpSpPr>
            <a:grpSpLocks/>
          </p:cNvGrpSpPr>
          <p:nvPr/>
        </p:nvGrpSpPr>
        <p:grpSpPr bwMode="auto">
          <a:xfrm>
            <a:off x="430923" y="3361110"/>
            <a:ext cx="6661619" cy="3013885"/>
            <a:chOff x="-2051063" y="3475171"/>
            <a:chExt cx="6661638" cy="3014179"/>
          </a:xfrm>
        </p:grpSpPr>
        <p:grpSp>
          <p:nvGrpSpPr>
            <p:cNvPr id="20490" name="Groupe 4">
              <a:extLst>
                <a:ext uri="{FF2B5EF4-FFF2-40B4-BE49-F238E27FC236}">
                  <a16:creationId xmlns:a16="http://schemas.microsoft.com/office/drawing/2014/main" id="{69811319-D063-1AF7-FF27-A29F9D44B7C6}"/>
                </a:ext>
              </a:extLst>
            </p:cNvPr>
            <p:cNvGrpSpPr>
              <a:grpSpLocks/>
            </p:cNvGrpSpPr>
            <p:nvPr/>
          </p:nvGrpSpPr>
          <p:grpSpPr bwMode="auto">
            <a:xfrm>
              <a:off x="-2051063" y="3475171"/>
              <a:ext cx="6661638" cy="2142720"/>
              <a:chOff x="-2051123" y="3475536"/>
              <a:chExt cx="6661834" cy="2142671"/>
            </a:xfrm>
          </p:grpSpPr>
          <p:sp>
            <p:nvSpPr>
              <p:cNvPr id="20492" name="Text Box 8">
                <a:extLst>
                  <a:ext uri="{FF2B5EF4-FFF2-40B4-BE49-F238E27FC236}">
                    <a16:creationId xmlns:a16="http://schemas.microsoft.com/office/drawing/2014/main" id="{9DFADF9B-3C73-F5A9-46C7-975D6B90F014}"/>
                  </a:ext>
                </a:extLst>
              </p:cNvPr>
              <p:cNvSpPr txBox="1">
                <a:spLocks noChangeArrowheads="1"/>
              </p:cNvSpPr>
              <p:nvPr/>
            </p:nvSpPr>
            <p:spPr bwMode="auto">
              <a:xfrm>
                <a:off x="-2051123" y="4602640"/>
                <a:ext cx="4107591" cy="101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200" b="1" i="1" u="sng" dirty="0">
                    <a:solidFill>
                      <a:srgbClr val="00B050"/>
                    </a:solidFill>
                    <a:latin typeface="Times New Roman" panose="02020603050405020304" pitchFamily="18" charset="0"/>
                    <a:ea typeface="ＭＳ Ｐゴシック" panose="020B0600070205080204" pitchFamily="34" charset="-128"/>
                  </a:rPr>
                  <a:t>réseau maintenu par le Brésil </a:t>
                </a:r>
              </a:p>
              <a:p>
                <a:pPr eaLnBrk="1" hangingPunct="1">
                  <a:spcBef>
                    <a:spcPct val="0"/>
                  </a:spcBef>
                  <a:buFontTx/>
                  <a:buNone/>
                </a:pPr>
                <a:r>
                  <a:rPr lang="fr-FR" altLang="fr-FR" sz="1200" b="1" i="1" dirty="0">
                    <a:solidFill>
                      <a:srgbClr val="00B050"/>
                    </a:solidFill>
                    <a:latin typeface="Times New Roman" panose="02020603050405020304" pitchFamily="18" charset="0"/>
                    <a:ea typeface="ＭＳ Ｐゴシック" panose="020B0600070205080204" pitchFamily="34" charset="-128"/>
                  </a:rPr>
                  <a:t>+ bouées météo-</a:t>
                </a:r>
                <a:r>
                  <a:rPr lang="fr-FR" altLang="fr-FR" sz="1200" b="1" i="1" dirty="0" err="1">
                    <a:solidFill>
                      <a:srgbClr val="00B050"/>
                    </a:solidFill>
                    <a:latin typeface="Times New Roman" panose="02020603050405020304" pitchFamily="18" charset="0"/>
                    <a:ea typeface="ＭＳ Ｐゴシック" panose="020B0600070205080204" pitchFamily="34" charset="-128"/>
                  </a:rPr>
                  <a:t>océano</a:t>
                </a:r>
                <a:r>
                  <a:rPr lang="fr-FR" altLang="fr-FR" sz="1200" b="1" i="1" dirty="0">
                    <a:solidFill>
                      <a:srgbClr val="00B050"/>
                    </a:solidFill>
                    <a:latin typeface="Times New Roman" panose="02020603050405020304" pitchFamily="18" charset="0"/>
                    <a:ea typeface="ＭＳ Ｐゴシック" panose="020B0600070205080204" pitchFamily="34" charset="-128"/>
                  </a:rPr>
                  <a:t> dans le nord-ouest du bassin</a:t>
                </a:r>
              </a:p>
              <a:p>
                <a:pPr eaLnBrk="1" hangingPunct="1">
                  <a:spcBef>
                    <a:spcPct val="0"/>
                  </a:spcBef>
                  <a:buFontTx/>
                  <a:buNone/>
                </a:pPr>
                <a:r>
                  <a:rPr lang="fr-FR" altLang="fr-FR" sz="1200" b="1" i="1" dirty="0">
                    <a:solidFill>
                      <a:srgbClr val="00B050"/>
                    </a:solidFill>
                    <a:latin typeface="Times New Roman" panose="02020603050405020304" pitchFamily="18" charset="0"/>
                    <a:ea typeface="ＭＳ Ｐゴシック" panose="020B0600070205080204" pitchFamily="34" charset="-128"/>
                  </a:rPr>
                  <a:t>+ 3 bouées Atlas (cercles jaunes) au sud-ouest du bassin</a:t>
                </a:r>
              </a:p>
              <a:p>
                <a:pPr eaLnBrk="1" hangingPunct="1">
                  <a:spcBef>
                    <a:spcPct val="0"/>
                  </a:spcBef>
                  <a:buFontTx/>
                  <a:buNone/>
                </a:pPr>
                <a:r>
                  <a:rPr lang="fr-FR" altLang="fr-FR" sz="1200" b="1" i="1" dirty="0">
                    <a:solidFill>
                      <a:srgbClr val="00B050"/>
                    </a:solidFill>
                    <a:latin typeface="Times New Roman" panose="02020603050405020304" pitchFamily="18" charset="0"/>
                    <a:ea typeface="ＭＳ Ｐゴシック" panose="020B0600070205080204" pitchFamily="34" charset="-128"/>
                  </a:rPr>
                  <a:t>+ à St-Pierre St-Paul et Fernando de </a:t>
                </a:r>
                <a:r>
                  <a:rPr lang="fr-FR" altLang="fr-FR" sz="1200" b="1" i="1" dirty="0" err="1">
                    <a:solidFill>
                      <a:srgbClr val="00B050"/>
                    </a:solidFill>
                    <a:latin typeface="Times New Roman" panose="02020603050405020304" pitchFamily="18" charset="0"/>
                    <a:ea typeface="ＭＳ Ｐゴシック" panose="020B0600070205080204" pitchFamily="34" charset="-128"/>
                  </a:rPr>
                  <a:t>Noronha</a:t>
                </a:r>
                <a:r>
                  <a:rPr lang="fr-FR" altLang="fr-FR" sz="1200" b="1" i="1" dirty="0">
                    <a:solidFill>
                      <a:srgbClr val="00B050"/>
                    </a:solidFill>
                    <a:latin typeface="Times New Roman" panose="02020603050405020304" pitchFamily="18" charset="0"/>
                    <a:ea typeface="ＭＳ Ｐゴシック" panose="020B0600070205080204" pitchFamily="34" charset="-128"/>
                  </a:rPr>
                  <a:t> (croix vertes): </a:t>
                </a:r>
              </a:p>
              <a:p>
                <a:pPr eaLnBrk="1" hangingPunct="1">
                  <a:spcBef>
                    <a:spcPct val="0"/>
                  </a:spcBef>
                  <a:buFontTx/>
                  <a:buNone/>
                </a:pPr>
                <a:r>
                  <a:rPr lang="fr-FR" altLang="fr-FR" sz="1200" b="1" i="1" dirty="0">
                    <a:solidFill>
                      <a:srgbClr val="00B050"/>
                    </a:solidFill>
                    <a:latin typeface="Times New Roman" panose="02020603050405020304" pitchFamily="18" charset="0"/>
                    <a:ea typeface="ＭＳ Ｐゴシック" panose="020B0600070205080204" pitchFamily="34" charset="-128"/>
                  </a:rPr>
                  <a:t>deux marégraphes et stations météorologiques.</a:t>
                </a:r>
              </a:p>
            </p:txBody>
          </p:sp>
          <p:sp>
            <p:nvSpPr>
              <p:cNvPr id="20493" name="Line 10">
                <a:extLst>
                  <a:ext uri="{FF2B5EF4-FFF2-40B4-BE49-F238E27FC236}">
                    <a16:creationId xmlns:a16="http://schemas.microsoft.com/office/drawing/2014/main" id="{3C4A7BEE-B7D9-0B47-A78F-777CA450DEFB}"/>
                  </a:ext>
                </a:extLst>
              </p:cNvPr>
              <p:cNvSpPr>
                <a:spLocks noChangeShapeType="1"/>
              </p:cNvSpPr>
              <p:nvPr/>
            </p:nvSpPr>
            <p:spPr bwMode="auto">
              <a:xfrm flipV="1">
                <a:off x="1557347" y="3475536"/>
                <a:ext cx="3053364" cy="1332099"/>
              </a:xfrm>
              <a:prstGeom prst="line">
                <a:avLst/>
              </a:prstGeom>
              <a:noFill/>
              <a:ln w="158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pic>
          <p:nvPicPr>
            <p:cNvPr id="20491" name="Picture 25">
              <a:extLst>
                <a:ext uri="{FF2B5EF4-FFF2-40B4-BE49-F238E27FC236}">
                  <a16:creationId xmlns:a16="http://schemas.microsoft.com/office/drawing/2014/main" id="{C313F167-5EBE-003E-709F-1EC2CAE1F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4845" y="5728937"/>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6" name="Picture 4" descr="Agrandir l'image &#10;">
            <a:extLst>
              <a:ext uri="{FF2B5EF4-FFF2-40B4-BE49-F238E27FC236}">
                <a16:creationId xmlns:a16="http://schemas.microsoft.com/office/drawing/2014/main" id="{BA5A267E-7554-E086-AE9C-BF534701C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7009" y="5700198"/>
            <a:ext cx="105568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5">
            <a:extLst>
              <a:ext uri="{FF2B5EF4-FFF2-40B4-BE49-F238E27FC236}">
                <a16:creationId xmlns:a16="http://schemas.microsoft.com/office/drawing/2014/main" id="{FEBEA868-15D2-C738-2B4F-97ED5DBE11A1}"/>
              </a:ext>
            </a:extLst>
          </p:cNvPr>
          <p:cNvGrpSpPr>
            <a:grpSpLocks/>
          </p:cNvGrpSpPr>
          <p:nvPr/>
        </p:nvGrpSpPr>
        <p:grpSpPr bwMode="auto">
          <a:xfrm>
            <a:off x="10046238" y="3088331"/>
            <a:ext cx="2044535" cy="1015663"/>
            <a:chOff x="7117830" y="2287327"/>
            <a:chExt cx="2044319" cy="1016212"/>
          </a:xfrm>
        </p:grpSpPr>
        <p:sp>
          <p:nvSpPr>
            <p:cNvPr id="20488" name="ZoneTexte 4">
              <a:extLst>
                <a:ext uri="{FF2B5EF4-FFF2-40B4-BE49-F238E27FC236}">
                  <a16:creationId xmlns:a16="http://schemas.microsoft.com/office/drawing/2014/main" id="{F282A854-9262-24B6-4B79-CFB1E5791E3F}"/>
                </a:ext>
              </a:extLst>
            </p:cNvPr>
            <p:cNvSpPr txBox="1">
              <a:spLocks noChangeArrowheads="1"/>
            </p:cNvSpPr>
            <p:nvPr/>
          </p:nvSpPr>
          <p:spPr bwMode="auto">
            <a:xfrm>
              <a:off x="8073503" y="2287327"/>
              <a:ext cx="1088646" cy="10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i="1" dirty="0">
                  <a:solidFill>
                    <a:srgbClr val="C00000"/>
                  </a:solidFill>
                </a:rPr>
                <a:t>Bouée</a:t>
              </a:r>
            </a:p>
            <a:p>
              <a:pPr>
                <a:spcBef>
                  <a:spcPct val="0"/>
                </a:spcBef>
                <a:buFontTx/>
                <a:buNone/>
              </a:pPr>
              <a:r>
                <a:rPr lang="fr-FR" altLang="fr-FR" sz="1200" i="1" dirty="0">
                  <a:solidFill>
                    <a:srgbClr val="C00000"/>
                  </a:solidFill>
                </a:rPr>
                <a:t>suspendue</a:t>
              </a:r>
            </a:p>
            <a:p>
              <a:pPr>
                <a:spcBef>
                  <a:spcPct val="0"/>
                </a:spcBef>
                <a:buFontTx/>
                <a:buNone/>
              </a:pPr>
              <a:r>
                <a:rPr lang="fr-FR" altLang="fr-FR" sz="1200" i="1" dirty="0">
                  <a:solidFill>
                    <a:srgbClr val="C00000"/>
                  </a:solidFill>
                </a:rPr>
                <a:t>remplacée</a:t>
              </a:r>
            </a:p>
            <a:p>
              <a:pPr>
                <a:spcBef>
                  <a:spcPct val="0"/>
                </a:spcBef>
                <a:buFontTx/>
                <a:buNone/>
              </a:pPr>
              <a:r>
                <a:rPr lang="fr-FR" altLang="fr-FR" sz="1200" i="1" dirty="0">
                  <a:solidFill>
                    <a:srgbClr val="C00000"/>
                  </a:solidFill>
                </a:rPr>
                <a:t>par 20S-10W</a:t>
              </a:r>
            </a:p>
            <a:p>
              <a:pPr>
                <a:spcBef>
                  <a:spcPct val="0"/>
                </a:spcBef>
                <a:buFontTx/>
                <a:buNone/>
              </a:pPr>
              <a:r>
                <a:rPr lang="fr-FR" altLang="fr-FR" sz="1200" i="1" dirty="0">
                  <a:solidFill>
                    <a:srgbClr val="C00000"/>
                  </a:solidFill>
                </a:rPr>
                <a:t>en 2020</a:t>
              </a:r>
            </a:p>
          </p:txBody>
        </p:sp>
        <p:sp>
          <p:nvSpPr>
            <p:cNvPr id="20489" name="Line 10">
              <a:extLst>
                <a:ext uri="{FF2B5EF4-FFF2-40B4-BE49-F238E27FC236}">
                  <a16:creationId xmlns:a16="http://schemas.microsoft.com/office/drawing/2014/main" id="{350EA5ED-0986-4BA0-9F78-573BADECE6F9}"/>
                </a:ext>
              </a:extLst>
            </p:cNvPr>
            <p:cNvSpPr>
              <a:spLocks noChangeShapeType="1"/>
            </p:cNvSpPr>
            <p:nvPr/>
          </p:nvSpPr>
          <p:spPr bwMode="auto">
            <a:xfrm flipH="1" flipV="1">
              <a:off x="7117830" y="2488549"/>
              <a:ext cx="955672" cy="139631"/>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3" name="Ellipse 2">
            <a:extLst>
              <a:ext uri="{FF2B5EF4-FFF2-40B4-BE49-F238E27FC236}">
                <a16:creationId xmlns:a16="http://schemas.microsoft.com/office/drawing/2014/main" id="{E63036BD-BB3D-7575-26D5-6BB87EEC4863}"/>
              </a:ext>
            </a:extLst>
          </p:cNvPr>
          <p:cNvSpPr/>
          <p:nvPr/>
        </p:nvSpPr>
        <p:spPr>
          <a:xfrm>
            <a:off x="6529877" y="1165507"/>
            <a:ext cx="1555035" cy="50645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192CFE5E-081B-7D7B-0FF6-4834CFCCC4B2}"/>
              </a:ext>
            </a:extLst>
          </p:cNvPr>
          <p:cNvSpPr/>
          <p:nvPr/>
        </p:nvSpPr>
        <p:spPr>
          <a:xfrm rot="5400000">
            <a:off x="7017329" y="1733940"/>
            <a:ext cx="1578241" cy="44137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07F6F97E-6F79-A37B-F94D-C119DA82FC4E}"/>
              </a:ext>
            </a:extLst>
          </p:cNvPr>
          <p:cNvSpPr/>
          <p:nvPr/>
        </p:nvSpPr>
        <p:spPr>
          <a:xfrm rot="21201878">
            <a:off x="6468875" y="1589835"/>
            <a:ext cx="962194" cy="28542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36C3C01-F123-CC40-2580-A10D2135EE10}"/>
              </a:ext>
            </a:extLst>
          </p:cNvPr>
          <p:cNvSpPr/>
          <p:nvPr/>
        </p:nvSpPr>
        <p:spPr>
          <a:xfrm>
            <a:off x="7474421" y="2470926"/>
            <a:ext cx="2684522" cy="19496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4">
            <a:extLst>
              <a:ext uri="{FF2B5EF4-FFF2-40B4-BE49-F238E27FC236}">
                <a16:creationId xmlns:a16="http://schemas.microsoft.com/office/drawing/2014/main" id="{84B5371C-6E5E-79B9-82FD-DB9ADFF625EF}"/>
              </a:ext>
            </a:extLst>
          </p:cNvPr>
          <p:cNvSpPr txBox="1">
            <a:spLocks noChangeArrowheads="1"/>
          </p:cNvSpPr>
          <p:nvPr/>
        </p:nvSpPr>
        <p:spPr bwMode="auto">
          <a:xfrm>
            <a:off x="4448745" y="6294603"/>
            <a:ext cx="14622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200" i="1" dirty="0">
                <a:solidFill>
                  <a:srgbClr val="FF0000"/>
                </a:solidFill>
              </a:rPr>
              <a:t>déplacé 3°W-0°</a:t>
            </a:r>
          </a:p>
          <a:p>
            <a:pPr>
              <a:spcBef>
                <a:spcPct val="0"/>
              </a:spcBef>
              <a:buFontTx/>
              <a:buNone/>
            </a:pPr>
            <a:r>
              <a:rPr lang="fr-FR" altLang="fr-FR" sz="1200" i="1" dirty="0">
                <a:solidFill>
                  <a:srgbClr val="FF0000"/>
                </a:solidFill>
              </a:rPr>
              <a:t>en 2022</a:t>
            </a:r>
          </a:p>
        </p:txBody>
      </p:sp>
      <p:cxnSp>
        <p:nvCxnSpPr>
          <p:cNvPr id="12" name="Connecteur droit avec flèche 11">
            <a:extLst>
              <a:ext uri="{FF2B5EF4-FFF2-40B4-BE49-F238E27FC236}">
                <a16:creationId xmlns:a16="http://schemas.microsoft.com/office/drawing/2014/main" id="{219BDA21-D2F4-096D-CED1-E23A6058710B}"/>
              </a:ext>
            </a:extLst>
          </p:cNvPr>
          <p:cNvCxnSpPr>
            <a:cxnSpLocks/>
          </p:cNvCxnSpPr>
          <p:nvPr/>
        </p:nvCxnSpPr>
        <p:spPr>
          <a:xfrm flipV="1">
            <a:off x="5648299" y="6190020"/>
            <a:ext cx="829616" cy="230832"/>
          </a:xfrm>
          <a:prstGeom prst="straightConnector1">
            <a:avLst/>
          </a:prstGeom>
          <a:ln>
            <a:solidFill>
              <a:srgbClr val="EC1217"/>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a:extLst>
              <a:ext uri="{FF2B5EF4-FFF2-40B4-BE49-F238E27FC236}">
                <a16:creationId xmlns:a16="http://schemas.microsoft.com/office/drawing/2014/main" id="{E6D54D0E-2D95-AB0B-4351-76330E9DDBBA}"/>
              </a:ext>
            </a:extLst>
          </p:cNvPr>
          <p:cNvSpPr txBox="1"/>
          <p:nvPr/>
        </p:nvSpPr>
        <p:spPr>
          <a:xfrm>
            <a:off x="335360" y="620688"/>
            <a:ext cx="6456281" cy="769441"/>
          </a:xfrm>
          <a:prstGeom prst="rect">
            <a:avLst/>
          </a:prstGeom>
          <a:noFill/>
        </p:spPr>
        <p:txBody>
          <a:bodyPr wrap="square" rtlCol="0">
            <a:spAutoFit/>
          </a:bodyPr>
          <a:lstStyle/>
          <a:p>
            <a:r>
              <a:rPr lang="fr-FR" sz="2400" b="1" u="sng" dirty="0">
                <a:solidFill>
                  <a:srgbClr val="FF0000"/>
                </a:solidFill>
              </a:rPr>
              <a:t>Profils CTDO</a:t>
            </a:r>
            <a:r>
              <a:rPr lang="fr-FR" sz="2400" b="1" u="sng" baseline="-25000" dirty="0">
                <a:solidFill>
                  <a:srgbClr val="FF0000"/>
                </a:solidFill>
              </a:rPr>
              <a:t>2</a:t>
            </a:r>
            <a:r>
              <a:rPr lang="fr-FR" sz="2400" b="1" u="sng" dirty="0">
                <a:solidFill>
                  <a:srgbClr val="FF0000"/>
                </a:solidFill>
              </a:rPr>
              <a:t>/LADCP réalisés</a:t>
            </a:r>
            <a:r>
              <a:rPr lang="fr-FR" sz="2400" b="1" dirty="0">
                <a:solidFill>
                  <a:srgbClr val="FF0000"/>
                </a:solidFill>
              </a:rPr>
              <a:t>:</a:t>
            </a:r>
          </a:p>
          <a:p>
            <a:r>
              <a:rPr lang="fr-FR" sz="2000" dirty="0"/>
              <a:t>					</a:t>
            </a:r>
          </a:p>
        </p:txBody>
      </p:sp>
      <p:sp>
        <p:nvSpPr>
          <p:cNvPr id="17" name="ZoneTexte 16">
            <a:extLst>
              <a:ext uri="{FF2B5EF4-FFF2-40B4-BE49-F238E27FC236}">
                <a16:creationId xmlns:a16="http://schemas.microsoft.com/office/drawing/2014/main" id="{53A2B211-BEFD-D0BD-E52A-B1CDDBFC3AA9}"/>
              </a:ext>
            </a:extLst>
          </p:cNvPr>
          <p:cNvSpPr txBox="1"/>
          <p:nvPr/>
        </p:nvSpPr>
        <p:spPr>
          <a:xfrm>
            <a:off x="6555444" y="5970137"/>
            <a:ext cx="5544616" cy="707886"/>
          </a:xfrm>
          <a:prstGeom prst="rect">
            <a:avLst/>
          </a:prstGeom>
          <a:noFill/>
        </p:spPr>
        <p:txBody>
          <a:bodyPr wrap="square" rtlCol="0">
            <a:spAutoFit/>
          </a:bodyPr>
          <a:lstStyle/>
          <a:p>
            <a:pPr marL="342900" indent="-342900">
              <a:buFont typeface="Symbol" pitchFamily="2" charset="2"/>
              <a:buChar char="Þ"/>
            </a:pPr>
            <a:r>
              <a:rPr lang="fr-FR" sz="2000" dirty="0">
                <a:solidFill>
                  <a:srgbClr val="FF0000"/>
                </a:solidFill>
              </a:rPr>
              <a:t>Taux de réussite = 100% après ajustement			           du programme</a:t>
            </a:r>
          </a:p>
        </p:txBody>
      </p:sp>
      <p:sp>
        <p:nvSpPr>
          <p:cNvPr id="14" name="ZoneTexte 13">
            <a:extLst>
              <a:ext uri="{FF2B5EF4-FFF2-40B4-BE49-F238E27FC236}">
                <a16:creationId xmlns:a16="http://schemas.microsoft.com/office/drawing/2014/main" id="{5E7C39E1-A31F-6D3B-426F-3F6C6DF643D6}"/>
              </a:ext>
            </a:extLst>
          </p:cNvPr>
          <p:cNvSpPr txBox="1"/>
          <p:nvPr/>
        </p:nvSpPr>
        <p:spPr>
          <a:xfrm>
            <a:off x="336739" y="1052736"/>
            <a:ext cx="2035301" cy="338554"/>
          </a:xfrm>
          <a:prstGeom prst="rect">
            <a:avLst/>
          </a:prstGeom>
          <a:noFill/>
        </p:spPr>
        <p:txBody>
          <a:bodyPr wrap="none" rtlCol="0">
            <a:spAutoFit/>
          </a:bodyPr>
          <a:lstStyle/>
          <a:p>
            <a:r>
              <a:rPr lang="fr-FR" sz="1600" i="1" dirty="0"/>
              <a:t>En rouge: profils CTD</a:t>
            </a:r>
          </a:p>
        </p:txBody>
      </p:sp>
      <p:sp>
        <p:nvSpPr>
          <p:cNvPr id="15" name="ZoneTexte 14">
            <a:extLst>
              <a:ext uri="{FF2B5EF4-FFF2-40B4-BE49-F238E27FC236}">
                <a16:creationId xmlns:a16="http://schemas.microsoft.com/office/drawing/2014/main" id="{AA3A5ED4-A103-2C7A-01A1-D60121E351D5}"/>
              </a:ext>
            </a:extLst>
          </p:cNvPr>
          <p:cNvSpPr txBox="1"/>
          <p:nvPr/>
        </p:nvSpPr>
        <p:spPr>
          <a:xfrm>
            <a:off x="3169299" y="1052736"/>
            <a:ext cx="1505540" cy="338554"/>
          </a:xfrm>
          <a:prstGeom prst="rect">
            <a:avLst/>
          </a:prstGeom>
          <a:noFill/>
        </p:spPr>
        <p:txBody>
          <a:bodyPr wrap="none" rtlCol="0">
            <a:spAutoFit/>
          </a:bodyPr>
          <a:lstStyle/>
          <a:p>
            <a:r>
              <a:rPr lang="fr-FR" sz="1600" i="1" dirty="0"/>
              <a:t>En jaune: XBT</a:t>
            </a:r>
          </a:p>
        </p:txBody>
      </p:sp>
      <p:sp>
        <p:nvSpPr>
          <p:cNvPr id="16" name="Rectangle 15">
            <a:extLst>
              <a:ext uri="{FF2B5EF4-FFF2-40B4-BE49-F238E27FC236}">
                <a16:creationId xmlns:a16="http://schemas.microsoft.com/office/drawing/2014/main" id="{C559B4B2-05D4-4FC8-CADF-C071E77B9815}"/>
              </a:ext>
            </a:extLst>
          </p:cNvPr>
          <p:cNvSpPr/>
          <p:nvPr/>
        </p:nvSpPr>
        <p:spPr>
          <a:xfrm>
            <a:off x="6555444" y="692696"/>
            <a:ext cx="5434624" cy="3077766"/>
          </a:xfrm>
          <a:prstGeom prst="rect">
            <a:avLst/>
          </a:prstGeom>
          <a:ln>
            <a:solidFill>
              <a:srgbClr val="0432FF"/>
            </a:solidFill>
          </a:ln>
        </p:spPr>
        <p:txBody>
          <a:bodyPr wrap="square">
            <a:spAutoFit/>
          </a:bodyPr>
          <a:lstStyle/>
          <a:p>
            <a:r>
              <a:rPr lang="fr-FR" sz="2400" u="sng" dirty="0"/>
              <a:t>BILAN </a:t>
            </a:r>
            <a:r>
              <a:rPr lang="fr-FR" sz="2400" dirty="0"/>
              <a:t>: </a:t>
            </a:r>
            <a:r>
              <a:rPr lang="fr-FR" sz="2400" b="1" dirty="0">
                <a:solidFill>
                  <a:srgbClr val="0432FF"/>
                </a:solidFill>
              </a:rPr>
              <a:t>59 profils</a:t>
            </a:r>
          </a:p>
          <a:p>
            <a:endParaRPr lang="fr-FR" sz="1000" dirty="0">
              <a:solidFill>
                <a:srgbClr val="0432FF"/>
              </a:solidFill>
            </a:endParaRPr>
          </a:p>
          <a:p>
            <a:r>
              <a:rPr lang="fr-FR" sz="2000" dirty="0"/>
              <a:t>  3 x 3900m </a:t>
            </a:r>
            <a:r>
              <a:rPr lang="fr-FR" sz="2000" i="1" dirty="0"/>
              <a:t>(bouées)</a:t>
            </a:r>
          </a:p>
          <a:p>
            <a:r>
              <a:rPr lang="fr-FR" sz="2000" dirty="0"/>
              <a:t>  1 x 3240m </a:t>
            </a:r>
            <a:r>
              <a:rPr lang="fr-FR" sz="2000" i="1" dirty="0"/>
              <a:t>(0N-23W) </a:t>
            </a:r>
          </a:p>
          <a:p>
            <a:r>
              <a:rPr lang="fr-FR" sz="2000" dirty="0"/>
              <a:t>13 x 2000m </a:t>
            </a:r>
            <a:r>
              <a:rPr lang="fr-FR" sz="2000" i="1" dirty="0"/>
              <a:t>(10W + bouées)</a:t>
            </a:r>
            <a:endParaRPr lang="fr-FR" altLang="fr-FR" sz="1800" b="1" i="1" dirty="0">
              <a:solidFill>
                <a:srgbClr val="FFC000"/>
              </a:solidFill>
              <a:cs typeface="Times New Roman" panose="02020603050405020304" pitchFamily="18" charset="0"/>
            </a:endParaRPr>
          </a:p>
          <a:p>
            <a:r>
              <a:rPr lang="fr-FR" sz="2000" dirty="0"/>
              <a:t>11 x 1000m </a:t>
            </a:r>
            <a:r>
              <a:rPr lang="fr-FR" sz="2000" i="1" dirty="0"/>
              <a:t>(10W)</a:t>
            </a:r>
          </a:p>
          <a:p>
            <a:r>
              <a:rPr lang="fr-FR" sz="2000" dirty="0"/>
              <a:t>  8 x 500m </a:t>
            </a:r>
            <a:r>
              <a:rPr lang="fr-FR" sz="2000" i="1" dirty="0"/>
              <a:t>(</a:t>
            </a:r>
            <a:r>
              <a:rPr lang="fr-FR" sz="2000" i="1" dirty="0">
                <a:solidFill>
                  <a:srgbClr val="FFB412"/>
                </a:solidFill>
              </a:rPr>
              <a:t>Dôme Guinée </a:t>
            </a:r>
            <a:r>
              <a:rPr lang="fr-FR" sz="2000" i="1" dirty="0"/>
              <a:t>+ 23W)</a:t>
            </a:r>
          </a:p>
          <a:p>
            <a:r>
              <a:rPr lang="fr-FR" sz="2000" dirty="0"/>
              <a:t>  1 x 300m </a:t>
            </a:r>
            <a:r>
              <a:rPr lang="fr-FR" sz="2000" i="1" dirty="0"/>
              <a:t>(Etalonnage </a:t>
            </a:r>
            <a:r>
              <a:rPr lang="fr-FR" sz="2000" i="1" dirty="0" err="1"/>
              <a:t>T</a:t>
            </a:r>
            <a:r>
              <a:rPr lang="fr-FR" sz="2000" i="1" dirty="0"/>
              <a:t>/C/O</a:t>
            </a:r>
            <a:r>
              <a:rPr lang="fr-FR" sz="2000" i="1" baseline="-25000" dirty="0"/>
              <a:t>2</a:t>
            </a:r>
            <a:r>
              <a:rPr lang="fr-FR" sz="2000" i="1" dirty="0"/>
              <a:t>)</a:t>
            </a:r>
          </a:p>
          <a:p>
            <a:r>
              <a:rPr lang="fr-FR" sz="2000" dirty="0">
                <a:solidFill>
                  <a:srgbClr val="FF0000"/>
                </a:solidFill>
              </a:rPr>
              <a:t>16 x 200m</a:t>
            </a:r>
            <a:r>
              <a:rPr lang="fr-FR" sz="2000" dirty="0"/>
              <a:t> </a:t>
            </a:r>
            <a:r>
              <a:rPr lang="fr-FR" sz="2000" i="1" dirty="0"/>
              <a:t>(</a:t>
            </a:r>
            <a:r>
              <a:rPr lang="fr-FR" sz="2000" i="1" dirty="0">
                <a:solidFill>
                  <a:srgbClr val="FF0000"/>
                </a:solidFill>
              </a:rPr>
              <a:t>point fixe 10W</a:t>
            </a:r>
            <a:r>
              <a:rPr lang="fr-FR" sz="2000" i="1" dirty="0"/>
              <a:t>)</a:t>
            </a:r>
          </a:p>
          <a:p>
            <a:r>
              <a:rPr lang="fr-FR" sz="2000" dirty="0"/>
              <a:t>  6 entre 200 et 500m autour de Ste Hélène</a:t>
            </a:r>
          </a:p>
        </p:txBody>
      </p:sp>
      <p:grpSp>
        <p:nvGrpSpPr>
          <p:cNvPr id="8" name="Groupe 27">
            <a:extLst>
              <a:ext uri="{FF2B5EF4-FFF2-40B4-BE49-F238E27FC236}">
                <a16:creationId xmlns:a16="http://schemas.microsoft.com/office/drawing/2014/main" id="{EADDC90C-9E9B-9D24-6220-B9CD6237CB84}"/>
              </a:ext>
            </a:extLst>
          </p:cNvPr>
          <p:cNvGrpSpPr>
            <a:grpSpLocks noChangeAspect="1"/>
          </p:cNvGrpSpPr>
          <p:nvPr/>
        </p:nvGrpSpPr>
        <p:grpSpPr bwMode="auto">
          <a:xfrm>
            <a:off x="10554761" y="92777"/>
            <a:ext cx="1435307" cy="1260000"/>
            <a:chOff x="2590800" y="1524000"/>
            <a:chExt cx="4203700" cy="3592513"/>
          </a:xfrm>
        </p:grpSpPr>
        <p:grpSp>
          <p:nvGrpSpPr>
            <p:cNvPr id="19" name="Group 14">
              <a:extLst>
                <a:ext uri="{FF2B5EF4-FFF2-40B4-BE49-F238E27FC236}">
                  <a16:creationId xmlns:a16="http://schemas.microsoft.com/office/drawing/2014/main" id="{37C8B360-6C1D-B11F-523D-7E7AD4451329}"/>
                </a:ext>
              </a:extLst>
            </p:cNvPr>
            <p:cNvGrpSpPr>
              <a:grpSpLocks/>
            </p:cNvGrpSpPr>
            <p:nvPr/>
          </p:nvGrpSpPr>
          <p:grpSpPr bwMode="auto">
            <a:xfrm>
              <a:off x="2590800" y="1524000"/>
              <a:ext cx="4203700" cy="3592513"/>
              <a:chOff x="1632" y="960"/>
              <a:chExt cx="2648" cy="2263"/>
            </a:xfrm>
          </p:grpSpPr>
          <p:pic>
            <p:nvPicPr>
              <p:cNvPr id="22" name="Picture 3" descr="logoPIRATA">
                <a:extLst>
                  <a:ext uri="{FF2B5EF4-FFF2-40B4-BE49-F238E27FC236}">
                    <a16:creationId xmlns:a16="http://schemas.microsoft.com/office/drawing/2014/main" id="{0D80CA69-40F2-EB2E-2EC0-CF69D97B5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a:extLst>
                  <a:ext uri="{FF2B5EF4-FFF2-40B4-BE49-F238E27FC236}">
                    <a16:creationId xmlns:a16="http://schemas.microsoft.com/office/drawing/2014/main" id="{0F64A8AA-53F9-94BD-7769-225041D197FD}"/>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5">
                <a:extLst>
                  <a:ext uri="{FF2B5EF4-FFF2-40B4-BE49-F238E27FC236}">
                    <a16:creationId xmlns:a16="http://schemas.microsoft.com/office/drawing/2014/main" id="{B5B1AFDD-A05E-7D84-F5C3-860B63C5F293}"/>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6">
                <a:extLst>
                  <a:ext uri="{FF2B5EF4-FFF2-40B4-BE49-F238E27FC236}">
                    <a16:creationId xmlns:a16="http://schemas.microsoft.com/office/drawing/2014/main" id="{382EB01F-A885-A617-D39E-61CAC0C92F75}"/>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7">
                <a:extLst>
                  <a:ext uri="{FF2B5EF4-FFF2-40B4-BE49-F238E27FC236}">
                    <a16:creationId xmlns:a16="http://schemas.microsoft.com/office/drawing/2014/main" id="{260BD104-9B2C-8110-EC9C-A5F01BB144D0}"/>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8">
                <a:extLst>
                  <a:ext uri="{FF2B5EF4-FFF2-40B4-BE49-F238E27FC236}">
                    <a16:creationId xmlns:a16="http://schemas.microsoft.com/office/drawing/2014/main" id="{1C1F12DA-5535-72DE-A413-343FE8F71568}"/>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9">
                <a:extLst>
                  <a:ext uri="{FF2B5EF4-FFF2-40B4-BE49-F238E27FC236}">
                    <a16:creationId xmlns:a16="http://schemas.microsoft.com/office/drawing/2014/main" id="{F368CA93-5947-931C-9F4B-13A9A7CB1144}"/>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2">
                <a:extLst>
                  <a:ext uri="{FF2B5EF4-FFF2-40B4-BE49-F238E27FC236}">
                    <a16:creationId xmlns:a16="http://schemas.microsoft.com/office/drawing/2014/main" id="{D2DAB420-4FB9-77F3-812F-1C9F190993E9}"/>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2BF70220-6F2F-29E2-BEA4-581EE9254954}"/>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20" name="WordArt 10">
              <a:extLst>
                <a:ext uri="{FF2B5EF4-FFF2-40B4-BE49-F238E27FC236}">
                  <a16:creationId xmlns:a16="http://schemas.microsoft.com/office/drawing/2014/main" id="{A6FD9906-7B69-2B9B-A90F-1CF90F1AB5E7}"/>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1" name="ZoneTexte 23">
              <a:extLst>
                <a:ext uri="{FF2B5EF4-FFF2-40B4-BE49-F238E27FC236}">
                  <a16:creationId xmlns:a16="http://schemas.microsoft.com/office/drawing/2014/main" id="{B3C65577-CCB6-C609-D992-62504C22CCCE}"/>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
        <p:nvSpPr>
          <p:cNvPr id="34" name="Rectangle 33">
            <a:extLst>
              <a:ext uri="{FF2B5EF4-FFF2-40B4-BE49-F238E27FC236}">
                <a16:creationId xmlns:a16="http://schemas.microsoft.com/office/drawing/2014/main" id="{D9CEE43D-20DF-E209-C917-0CF1D5730393}"/>
              </a:ext>
            </a:extLst>
          </p:cNvPr>
          <p:cNvSpPr/>
          <p:nvPr/>
        </p:nvSpPr>
        <p:spPr>
          <a:xfrm>
            <a:off x="6538363" y="3907051"/>
            <a:ext cx="5434624" cy="1323439"/>
          </a:xfrm>
          <a:prstGeom prst="rect">
            <a:avLst/>
          </a:prstGeom>
          <a:ln>
            <a:solidFill>
              <a:srgbClr val="EC1217"/>
            </a:solidFill>
          </a:ln>
        </p:spPr>
        <p:txBody>
          <a:bodyPr wrap="square">
            <a:spAutoFit/>
          </a:bodyPr>
          <a:lstStyle/>
          <a:p>
            <a:r>
              <a:rPr lang="fr-FR" sz="2000" dirty="0">
                <a:solidFill>
                  <a:srgbClr val="FF0000"/>
                </a:solidFill>
              </a:rPr>
              <a:t> + 2 x 250m</a:t>
            </a:r>
            <a:r>
              <a:rPr lang="fr-FR" sz="2000" dirty="0"/>
              <a:t> </a:t>
            </a:r>
            <a:r>
              <a:rPr lang="fr-FR" sz="2000" dirty="0">
                <a:solidFill>
                  <a:srgbClr val="FF0000"/>
                </a:solidFill>
              </a:rPr>
              <a:t>inter-comparaison capteurs </a:t>
            </a:r>
            <a:r>
              <a:rPr lang="fr-FR" sz="2000" dirty="0" err="1">
                <a:solidFill>
                  <a:srgbClr val="FF0000"/>
                </a:solidFill>
              </a:rPr>
              <a:t>T</a:t>
            </a:r>
            <a:r>
              <a:rPr lang="fr-FR" sz="2000" dirty="0">
                <a:solidFill>
                  <a:srgbClr val="FF0000"/>
                </a:solidFill>
              </a:rPr>
              <a:t>/C</a:t>
            </a:r>
          </a:p>
          <a:p>
            <a:r>
              <a:rPr lang="fr-FR" sz="2000" dirty="0">
                <a:solidFill>
                  <a:srgbClr val="FF0000"/>
                </a:solidFill>
              </a:rPr>
              <a:t> 			   effet du bio-</a:t>
            </a:r>
            <a:r>
              <a:rPr lang="fr-FR" sz="2000" dirty="0" err="1">
                <a:solidFill>
                  <a:srgbClr val="FF0000"/>
                </a:solidFill>
              </a:rPr>
              <a:t>fouling</a:t>
            </a:r>
            <a:endParaRPr lang="fr-FR" sz="2000" dirty="0">
              <a:solidFill>
                <a:srgbClr val="FF0000"/>
              </a:solidFill>
            </a:endParaRPr>
          </a:p>
          <a:p>
            <a:r>
              <a:rPr lang="fr-FR" sz="2000" dirty="0"/>
              <a:t> </a:t>
            </a:r>
            <a:r>
              <a:rPr lang="fr-FR" sz="2000" dirty="0">
                <a:solidFill>
                  <a:srgbClr val="FF0000"/>
                </a:solidFill>
              </a:rPr>
              <a:t>+ 2 x 15m étalonnage capteurs </a:t>
            </a:r>
            <a:r>
              <a:rPr lang="fr-FR" sz="2000" dirty="0" err="1">
                <a:solidFill>
                  <a:srgbClr val="FF0000"/>
                </a:solidFill>
              </a:rPr>
              <a:t>T</a:t>
            </a:r>
            <a:r>
              <a:rPr lang="fr-FR" sz="2000" dirty="0">
                <a:solidFill>
                  <a:srgbClr val="FF0000"/>
                </a:solidFill>
              </a:rPr>
              <a:t>/C déployés</a:t>
            </a:r>
          </a:p>
          <a:p>
            <a:r>
              <a:rPr lang="fr-FR" sz="2000" dirty="0">
                <a:solidFill>
                  <a:srgbClr val="FF0000"/>
                </a:solidFill>
              </a:rPr>
              <a:t>                                                        à 0°-10°W</a:t>
            </a:r>
          </a:p>
        </p:txBody>
      </p:sp>
      <p:grpSp>
        <p:nvGrpSpPr>
          <p:cNvPr id="38" name="Groupe 37">
            <a:extLst>
              <a:ext uri="{FF2B5EF4-FFF2-40B4-BE49-F238E27FC236}">
                <a16:creationId xmlns:a16="http://schemas.microsoft.com/office/drawing/2014/main" id="{AB8D88B3-7891-70A1-B396-1980BCC52C7B}"/>
              </a:ext>
            </a:extLst>
          </p:cNvPr>
          <p:cNvGrpSpPr/>
          <p:nvPr/>
        </p:nvGrpSpPr>
        <p:grpSpPr>
          <a:xfrm>
            <a:off x="6816080" y="5284620"/>
            <a:ext cx="3168351" cy="461665"/>
            <a:chOff x="6816080" y="5284620"/>
            <a:chExt cx="3168351" cy="461665"/>
          </a:xfrm>
        </p:grpSpPr>
        <p:sp>
          <p:nvSpPr>
            <p:cNvPr id="36" name="ZoneTexte 35">
              <a:extLst>
                <a:ext uri="{FF2B5EF4-FFF2-40B4-BE49-F238E27FC236}">
                  <a16:creationId xmlns:a16="http://schemas.microsoft.com/office/drawing/2014/main" id="{2C75BF21-4314-DDDD-1621-A4096F8240EF}"/>
                </a:ext>
              </a:extLst>
            </p:cNvPr>
            <p:cNvSpPr txBox="1"/>
            <p:nvPr/>
          </p:nvSpPr>
          <p:spPr>
            <a:xfrm>
              <a:off x="7104112" y="5284620"/>
              <a:ext cx="2880319" cy="461665"/>
            </a:xfrm>
            <a:prstGeom prst="rect">
              <a:avLst/>
            </a:prstGeom>
            <a:noFill/>
          </p:spPr>
          <p:txBody>
            <a:bodyPr wrap="square">
              <a:spAutoFit/>
            </a:bodyPr>
            <a:lstStyle/>
            <a:p>
              <a:r>
                <a:rPr lang="fr-FR" sz="2400" dirty="0"/>
                <a:t> </a:t>
              </a:r>
              <a:r>
                <a:rPr lang="fr-FR" sz="2400" b="1" dirty="0">
                  <a:solidFill>
                    <a:srgbClr val="0432FF"/>
                  </a:solidFill>
                </a:rPr>
                <a:t>63 profils au total</a:t>
              </a:r>
            </a:p>
          </p:txBody>
        </p:sp>
        <p:sp>
          <p:nvSpPr>
            <p:cNvPr id="37" name="Flèche vers la droite 36">
              <a:extLst>
                <a:ext uri="{FF2B5EF4-FFF2-40B4-BE49-F238E27FC236}">
                  <a16:creationId xmlns:a16="http://schemas.microsoft.com/office/drawing/2014/main" id="{9D9B7414-84D5-1855-2FB4-2D61E68E02A4}"/>
                </a:ext>
              </a:extLst>
            </p:cNvPr>
            <p:cNvSpPr/>
            <p:nvPr/>
          </p:nvSpPr>
          <p:spPr>
            <a:xfrm>
              <a:off x="6816080" y="5407441"/>
              <a:ext cx="288032" cy="216024"/>
            </a:xfrm>
            <a:prstGeom prst="rightArrow">
              <a:avLst/>
            </a:prstGeom>
            <a:solidFill>
              <a:srgbClr val="0432FF"/>
            </a:solidFill>
            <a:ln>
              <a:solidFill>
                <a:srgbClr val="EC12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a:extLst>
              <a:ext uri="{FF2B5EF4-FFF2-40B4-BE49-F238E27FC236}">
                <a16:creationId xmlns:a16="http://schemas.microsoft.com/office/drawing/2014/main" id="{39BF03A8-DAD7-439C-791A-A0C2C294EC08}"/>
              </a:ext>
            </a:extLst>
          </p:cNvPr>
          <p:cNvPicPr>
            <a:picLocks noChangeAspect="1"/>
          </p:cNvPicPr>
          <p:nvPr/>
        </p:nvPicPr>
        <p:blipFill rotWithShape="1">
          <a:blip r:embed="rId4"/>
          <a:srcRect l="17573" r="15214" b="9501"/>
          <a:stretch/>
        </p:blipFill>
        <p:spPr>
          <a:xfrm>
            <a:off x="201932" y="1390129"/>
            <a:ext cx="6182100" cy="5340272"/>
          </a:xfrm>
          <a:prstGeom prst="rect">
            <a:avLst/>
          </a:prstGeom>
        </p:spPr>
      </p:pic>
    </p:spTree>
    <p:extLst>
      <p:ext uri="{BB962C8B-B14F-4D97-AF65-F5344CB8AC3E}">
        <p14:creationId xmlns:p14="http://schemas.microsoft.com/office/powerpoint/2010/main" val="111950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54">
            <a:extLst>
              <a:ext uri="{FF2B5EF4-FFF2-40B4-BE49-F238E27FC236}">
                <a16:creationId xmlns:a16="http://schemas.microsoft.com/office/drawing/2014/main" id="{BDBBE045-0D70-9F1B-2C6C-5B1E449D2018}"/>
              </a:ext>
            </a:extLst>
          </p:cNvPr>
          <p:cNvGrpSpPr/>
          <p:nvPr/>
        </p:nvGrpSpPr>
        <p:grpSpPr>
          <a:xfrm>
            <a:off x="2507415" y="1179762"/>
            <a:ext cx="8917177" cy="5650944"/>
            <a:chOff x="1873703" y="1179762"/>
            <a:chExt cx="8917177" cy="5650944"/>
          </a:xfrm>
        </p:grpSpPr>
        <p:pic>
          <p:nvPicPr>
            <p:cNvPr id="41" name="Image 40">
              <a:extLst>
                <a:ext uri="{FF2B5EF4-FFF2-40B4-BE49-F238E27FC236}">
                  <a16:creationId xmlns:a16="http://schemas.microsoft.com/office/drawing/2014/main" id="{3D328BF5-DFE7-27C9-9A2F-EDE6B1EC0566}"/>
                </a:ext>
              </a:extLst>
            </p:cNvPr>
            <p:cNvPicPr>
              <a:picLocks noChangeAspect="1"/>
            </p:cNvPicPr>
            <p:nvPr/>
          </p:nvPicPr>
          <p:blipFill rotWithShape="1">
            <a:blip r:embed="rId3"/>
            <a:srcRect l="6586" t="3714" r="6326" b="6008"/>
            <a:stretch/>
          </p:blipFill>
          <p:spPr>
            <a:xfrm>
              <a:off x="1873703" y="1179762"/>
              <a:ext cx="8917177" cy="5585461"/>
            </a:xfrm>
            <a:prstGeom prst="rect">
              <a:avLst/>
            </a:prstGeom>
          </p:spPr>
        </p:pic>
        <p:cxnSp>
          <p:nvCxnSpPr>
            <p:cNvPr id="42" name="Connecteur droit 41">
              <a:extLst>
                <a:ext uri="{FF2B5EF4-FFF2-40B4-BE49-F238E27FC236}">
                  <a16:creationId xmlns:a16="http://schemas.microsoft.com/office/drawing/2014/main" id="{DD849C82-072F-1C7E-A331-7436D53DA2B8}"/>
                </a:ext>
              </a:extLst>
            </p:cNvPr>
            <p:cNvCxnSpPr>
              <a:cxnSpLocks/>
            </p:cNvCxnSpPr>
            <p:nvPr/>
          </p:nvCxnSpPr>
          <p:spPr>
            <a:xfrm>
              <a:off x="9192344" y="1291692"/>
              <a:ext cx="0" cy="547353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B9379F12-7572-D135-BE80-8F3D175A0066}"/>
                </a:ext>
              </a:extLst>
            </p:cNvPr>
            <p:cNvSpPr txBox="1"/>
            <p:nvPr/>
          </p:nvSpPr>
          <p:spPr>
            <a:xfrm>
              <a:off x="9641268" y="6492152"/>
              <a:ext cx="699230" cy="338554"/>
            </a:xfrm>
            <a:prstGeom prst="rect">
              <a:avLst/>
            </a:prstGeom>
            <a:solidFill>
              <a:schemeClr val="bg1"/>
            </a:solidFill>
          </p:spPr>
          <p:txBody>
            <a:bodyPr wrap="none" rtlCol="0">
              <a:spAutoFit/>
            </a:bodyPr>
            <a:lstStyle/>
            <a:p>
              <a:r>
                <a:rPr lang="fr-FR" sz="1600" b="1" dirty="0">
                  <a:solidFill>
                    <a:srgbClr val="0070C0"/>
                  </a:solidFill>
                </a:rPr>
                <a:t>1.5°N</a:t>
              </a:r>
            </a:p>
          </p:txBody>
        </p:sp>
        <p:sp>
          <p:nvSpPr>
            <p:cNvPr id="49" name="ZoneTexte 48">
              <a:extLst>
                <a:ext uri="{FF2B5EF4-FFF2-40B4-BE49-F238E27FC236}">
                  <a16:creationId xmlns:a16="http://schemas.microsoft.com/office/drawing/2014/main" id="{3E499638-2B42-3A84-8E75-496F8531EE69}"/>
                </a:ext>
              </a:extLst>
            </p:cNvPr>
            <p:cNvSpPr txBox="1"/>
            <p:nvPr/>
          </p:nvSpPr>
          <p:spPr>
            <a:xfrm>
              <a:off x="2135560" y="6492152"/>
              <a:ext cx="630301" cy="338554"/>
            </a:xfrm>
            <a:prstGeom prst="rect">
              <a:avLst/>
            </a:prstGeom>
            <a:solidFill>
              <a:schemeClr val="bg1"/>
            </a:solidFill>
          </p:spPr>
          <p:txBody>
            <a:bodyPr wrap="none" rtlCol="0">
              <a:spAutoFit/>
            </a:bodyPr>
            <a:lstStyle/>
            <a:p>
              <a:r>
                <a:rPr lang="fr-FR" sz="1600" b="1" dirty="0">
                  <a:solidFill>
                    <a:srgbClr val="0070C0"/>
                  </a:solidFill>
                </a:rPr>
                <a:t>10°S</a:t>
              </a:r>
            </a:p>
          </p:txBody>
        </p:sp>
      </p:grpSp>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a:extLst>
              <a:ext uri="{FF2B5EF4-FFF2-40B4-BE49-F238E27FC236}">
                <a16:creationId xmlns:a16="http://schemas.microsoft.com/office/drawing/2014/main" id="{2A44FDD4-8B57-75A1-1463-C22FEE69D32D}"/>
              </a:ext>
            </a:extLst>
          </p:cNvPr>
          <p:cNvSpPr txBox="1"/>
          <p:nvPr/>
        </p:nvSpPr>
        <p:spPr>
          <a:xfrm>
            <a:off x="3151836" y="887863"/>
            <a:ext cx="5852949" cy="369332"/>
          </a:xfrm>
          <a:prstGeom prst="rect">
            <a:avLst/>
          </a:prstGeom>
          <a:noFill/>
        </p:spPr>
        <p:txBody>
          <a:bodyPr wrap="none" rtlCol="0">
            <a:spAutoFit/>
          </a:bodyPr>
          <a:lstStyle/>
          <a:p>
            <a:r>
              <a:rPr lang="fr-FR" sz="1800" dirty="0"/>
              <a:t>Section du courant zonal LADCP le long de 10W (10S-1,5N)</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0" y="505119"/>
            <a:ext cx="6456281" cy="769441"/>
          </a:xfrm>
          <a:prstGeom prst="rect">
            <a:avLst/>
          </a:prstGeom>
          <a:noFill/>
        </p:spPr>
        <p:txBody>
          <a:bodyPr wrap="square" rtlCol="0">
            <a:spAutoFit/>
          </a:bodyPr>
          <a:lstStyle/>
          <a:p>
            <a:r>
              <a:rPr lang="fr-FR" sz="2400" u="sng" dirty="0">
                <a:solidFill>
                  <a:srgbClr val="FF0000"/>
                </a:solidFill>
              </a:rPr>
              <a:t>Profils CTDO</a:t>
            </a:r>
            <a:r>
              <a:rPr lang="fr-FR" sz="2400" u="sng" baseline="-25000" dirty="0">
                <a:solidFill>
                  <a:srgbClr val="FF0000"/>
                </a:solidFill>
              </a:rPr>
              <a:t>2</a:t>
            </a:r>
            <a:r>
              <a:rPr lang="fr-FR" sz="2400" u="sng" dirty="0">
                <a:solidFill>
                  <a:srgbClr val="FF0000"/>
                </a:solidFill>
              </a:rPr>
              <a:t>/LADCP </a:t>
            </a:r>
            <a:r>
              <a:rPr lang="fr-FR" sz="2400" dirty="0">
                <a:solidFill>
                  <a:srgbClr val="FF0000"/>
                </a:solidFill>
              </a:rPr>
              <a:t>:</a:t>
            </a:r>
          </a:p>
          <a:p>
            <a:r>
              <a:rPr lang="fr-FR" sz="2000" dirty="0"/>
              <a:t>					</a:t>
            </a:r>
          </a:p>
        </p:txBody>
      </p:sp>
      <p:sp>
        <p:nvSpPr>
          <p:cNvPr id="18" name="ZoneTexte 17">
            <a:extLst>
              <a:ext uri="{FF2B5EF4-FFF2-40B4-BE49-F238E27FC236}">
                <a16:creationId xmlns:a16="http://schemas.microsoft.com/office/drawing/2014/main" id="{8AE3B636-3C32-96AE-3E79-7274B5EB855D}"/>
              </a:ext>
            </a:extLst>
          </p:cNvPr>
          <p:cNvSpPr txBox="1"/>
          <p:nvPr/>
        </p:nvSpPr>
        <p:spPr>
          <a:xfrm>
            <a:off x="138153" y="5805264"/>
            <a:ext cx="1853380" cy="584775"/>
          </a:xfrm>
          <a:prstGeom prst="rect">
            <a:avLst/>
          </a:prstGeom>
          <a:noFill/>
        </p:spPr>
        <p:txBody>
          <a:bodyPr wrap="square" rtlCol="0">
            <a:spAutoFit/>
          </a:bodyPr>
          <a:lstStyle/>
          <a:p>
            <a:r>
              <a:rPr lang="fr-FR" sz="1600" i="1" dirty="0"/>
              <a:t>Traitements: Pierre</a:t>
            </a:r>
          </a:p>
        </p:txBody>
      </p:sp>
      <p:grpSp>
        <p:nvGrpSpPr>
          <p:cNvPr id="2" name="Groupe 27">
            <a:extLst>
              <a:ext uri="{FF2B5EF4-FFF2-40B4-BE49-F238E27FC236}">
                <a16:creationId xmlns:a16="http://schemas.microsoft.com/office/drawing/2014/main" id="{23AC30B0-FFD4-55D3-77A9-915D7DE8C243}"/>
              </a:ext>
            </a:extLst>
          </p:cNvPr>
          <p:cNvGrpSpPr>
            <a:grpSpLocks noChangeAspect="1"/>
          </p:cNvGrpSpPr>
          <p:nvPr/>
        </p:nvGrpSpPr>
        <p:grpSpPr bwMode="auto">
          <a:xfrm>
            <a:off x="10554761" y="92777"/>
            <a:ext cx="1435307" cy="1260000"/>
            <a:chOff x="2590800" y="1524000"/>
            <a:chExt cx="4203700" cy="3592513"/>
          </a:xfrm>
        </p:grpSpPr>
        <p:grpSp>
          <p:nvGrpSpPr>
            <p:cNvPr id="14" name="Group 14">
              <a:extLst>
                <a:ext uri="{FF2B5EF4-FFF2-40B4-BE49-F238E27FC236}">
                  <a16:creationId xmlns:a16="http://schemas.microsoft.com/office/drawing/2014/main" id="{37D519E4-3231-98A6-19F3-5788D621ADCE}"/>
                </a:ext>
              </a:extLst>
            </p:cNvPr>
            <p:cNvGrpSpPr>
              <a:grpSpLocks/>
            </p:cNvGrpSpPr>
            <p:nvPr/>
          </p:nvGrpSpPr>
          <p:grpSpPr bwMode="auto">
            <a:xfrm>
              <a:off x="2590800" y="1524000"/>
              <a:ext cx="4203700" cy="3592513"/>
              <a:chOff x="1632" y="960"/>
              <a:chExt cx="2648" cy="2263"/>
            </a:xfrm>
          </p:grpSpPr>
          <p:pic>
            <p:nvPicPr>
              <p:cNvPr id="17" name="Picture 3" descr="logoPIRATA">
                <a:extLst>
                  <a:ext uri="{FF2B5EF4-FFF2-40B4-BE49-F238E27FC236}">
                    <a16:creationId xmlns:a16="http://schemas.microsoft.com/office/drawing/2014/main" id="{743F5200-8B84-F85D-35A4-7C192F524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4">
                <a:extLst>
                  <a:ext uri="{FF2B5EF4-FFF2-40B4-BE49-F238E27FC236}">
                    <a16:creationId xmlns:a16="http://schemas.microsoft.com/office/drawing/2014/main" id="{C0BEBA79-D1A5-7674-FAA4-293F19DB8896}"/>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5">
                <a:extLst>
                  <a:ext uri="{FF2B5EF4-FFF2-40B4-BE49-F238E27FC236}">
                    <a16:creationId xmlns:a16="http://schemas.microsoft.com/office/drawing/2014/main" id="{07642CED-18E9-F07C-ACC4-7B0A341D2E13}"/>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6">
                <a:extLst>
                  <a:ext uri="{FF2B5EF4-FFF2-40B4-BE49-F238E27FC236}">
                    <a16:creationId xmlns:a16="http://schemas.microsoft.com/office/drawing/2014/main" id="{DC09A952-4DD7-66C6-511E-62D8DB4887D4}"/>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7">
                <a:extLst>
                  <a:ext uri="{FF2B5EF4-FFF2-40B4-BE49-F238E27FC236}">
                    <a16:creationId xmlns:a16="http://schemas.microsoft.com/office/drawing/2014/main" id="{4319A502-32B6-AEB9-6206-170FC50F2EB2}"/>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8">
                <a:extLst>
                  <a:ext uri="{FF2B5EF4-FFF2-40B4-BE49-F238E27FC236}">
                    <a16:creationId xmlns:a16="http://schemas.microsoft.com/office/drawing/2014/main" id="{6B1F6685-B6C4-CF0F-1F63-6CC74488EBB7}"/>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9">
                <a:extLst>
                  <a:ext uri="{FF2B5EF4-FFF2-40B4-BE49-F238E27FC236}">
                    <a16:creationId xmlns:a16="http://schemas.microsoft.com/office/drawing/2014/main" id="{DFA5E355-3C4E-BB1B-2E30-EA674A24EF5C}"/>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2">
                <a:extLst>
                  <a:ext uri="{FF2B5EF4-FFF2-40B4-BE49-F238E27FC236}">
                    <a16:creationId xmlns:a16="http://schemas.microsoft.com/office/drawing/2014/main" id="{2CAD1DB1-EF90-3DD1-234C-E453001EFEB8}"/>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6" name="Oval 13">
                <a:extLst>
                  <a:ext uri="{FF2B5EF4-FFF2-40B4-BE49-F238E27FC236}">
                    <a16:creationId xmlns:a16="http://schemas.microsoft.com/office/drawing/2014/main" id="{BE9B4778-5D02-19D1-4E63-1E186B7052D5}"/>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5" name="WordArt 10">
              <a:extLst>
                <a:ext uri="{FF2B5EF4-FFF2-40B4-BE49-F238E27FC236}">
                  <a16:creationId xmlns:a16="http://schemas.microsoft.com/office/drawing/2014/main" id="{5120E680-FF32-2DEF-9499-DE0D7DD757C8}"/>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6" name="ZoneTexte 23">
              <a:extLst>
                <a:ext uri="{FF2B5EF4-FFF2-40B4-BE49-F238E27FC236}">
                  <a16:creationId xmlns:a16="http://schemas.microsoft.com/office/drawing/2014/main" id="{4D5B37C3-5D26-9F60-577A-4CC3A9CD1BDE}"/>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grpSp>
        <p:nvGrpSpPr>
          <p:cNvPr id="5" name="Groupe 4">
            <a:extLst>
              <a:ext uri="{FF2B5EF4-FFF2-40B4-BE49-F238E27FC236}">
                <a16:creationId xmlns:a16="http://schemas.microsoft.com/office/drawing/2014/main" id="{D3A86792-8E7F-3320-A095-7E0D8383C8D9}"/>
              </a:ext>
            </a:extLst>
          </p:cNvPr>
          <p:cNvGrpSpPr/>
          <p:nvPr/>
        </p:nvGrpSpPr>
        <p:grpSpPr>
          <a:xfrm>
            <a:off x="6448211" y="1500694"/>
            <a:ext cx="5751160" cy="2637437"/>
            <a:chOff x="6448211" y="1500694"/>
            <a:chExt cx="5751160" cy="2637437"/>
          </a:xfrm>
        </p:grpSpPr>
        <p:sp>
          <p:nvSpPr>
            <p:cNvPr id="22" name="ZoneTexte 21">
              <a:extLst>
                <a:ext uri="{FF2B5EF4-FFF2-40B4-BE49-F238E27FC236}">
                  <a16:creationId xmlns:a16="http://schemas.microsoft.com/office/drawing/2014/main" id="{A90B2A88-0597-AD47-7429-D80EE73E2221}"/>
                </a:ext>
              </a:extLst>
            </p:cNvPr>
            <p:cNvSpPr txBox="1"/>
            <p:nvPr/>
          </p:nvSpPr>
          <p:spPr>
            <a:xfrm>
              <a:off x="11378518" y="2106806"/>
              <a:ext cx="820853" cy="2031325"/>
            </a:xfrm>
            <a:prstGeom prst="rect">
              <a:avLst/>
            </a:prstGeom>
            <a:noFill/>
          </p:spPr>
          <p:txBody>
            <a:bodyPr wrap="square" rtlCol="0">
              <a:spAutoFit/>
            </a:bodyPr>
            <a:lstStyle/>
            <a:p>
              <a:r>
                <a:rPr lang="fr-FR" sz="1800" dirty="0"/>
                <a:t>SCE</a:t>
              </a:r>
            </a:p>
            <a:p>
              <a:endParaRPr lang="fr-FR" sz="1800" dirty="0"/>
            </a:p>
            <a:p>
              <a:r>
                <a:rPr lang="fr-FR" sz="1800" dirty="0"/>
                <a:t>CES</a:t>
              </a:r>
            </a:p>
            <a:p>
              <a:endParaRPr lang="fr-FR" sz="1800" dirty="0"/>
            </a:p>
            <a:p>
              <a:r>
                <a:rPr lang="fr-FR" sz="1800" dirty="0"/>
                <a:t>SCES</a:t>
              </a:r>
            </a:p>
            <a:p>
              <a:endParaRPr lang="fr-FR" sz="1800" dirty="0"/>
            </a:p>
            <a:p>
              <a:endParaRPr lang="fr-FR" sz="1800" dirty="0"/>
            </a:p>
          </p:txBody>
        </p:sp>
        <p:cxnSp>
          <p:nvCxnSpPr>
            <p:cNvPr id="25" name="Connecteur droit avec flèche 24">
              <a:extLst>
                <a:ext uri="{FF2B5EF4-FFF2-40B4-BE49-F238E27FC236}">
                  <a16:creationId xmlns:a16="http://schemas.microsoft.com/office/drawing/2014/main" id="{B06BCB31-5253-04B6-87FB-863F4C08BD6A}"/>
                </a:ext>
              </a:extLst>
            </p:cNvPr>
            <p:cNvCxnSpPr>
              <a:cxnSpLocks/>
            </p:cNvCxnSpPr>
            <p:nvPr/>
          </p:nvCxnSpPr>
          <p:spPr>
            <a:xfrm flipH="1" flipV="1">
              <a:off x="7144685" y="1500694"/>
              <a:ext cx="4279907" cy="12913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84B2B21-E2F0-3CCB-6918-718BF8BC87BD}"/>
                </a:ext>
              </a:extLst>
            </p:cNvPr>
            <p:cNvCxnSpPr>
              <a:cxnSpLocks/>
            </p:cNvCxnSpPr>
            <p:nvPr/>
          </p:nvCxnSpPr>
          <p:spPr>
            <a:xfrm flipH="1" flipV="1">
              <a:off x="9686396" y="1701484"/>
              <a:ext cx="1738196" cy="5733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C3047F2B-C8D7-A3AF-43A7-B676C9696F0D}"/>
                </a:ext>
              </a:extLst>
            </p:cNvPr>
            <p:cNvCxnSpPr>
              <a:cxnSpLocks/>
            </p:cNvCxnSpPr>
            <p:nvPr/>
          </p:nvCxnSpPr>
          <p:spPr>
            <a:xfrm flipH="1" flipV="1">
              <a:off x="6448211" y="2133119"/>
              <a:ext cx="4930307" cy="12286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e 3">
            <a:extLst>
              <a:ext uri="{FF2B5EF4-FFF2-40B4-BE49-F238E27FC236}">
                <a16:creationId xmlns:a16="http://schemas.microsoft.com/office/drawing/2014/main" id="{1C66669F-3285-2782-59B2-84C88F1C7C2D}"/>
              </a:ext>
            </a:extLst>
          </p:cNvPr>
          <p:cNvGrpSpPr/>
          <p:nvPr/>
        </p:nvGrpSpPr>
        <p:grpSpPr>
          <a:xfrm>
            <a:off x="74294" y="1152682"/>
            <a:ext cx="2754228" cy="2780374"/>
            <a:chOff x="74294" y="1152682"/>
            <a:chExt cx="2754228" cy="2780374"/>
          </a:xfrm>
        </p:grpSpPr>
        <p:pic>
          <p:nvPicPr>
            <p:cNvPr id="54" name="Image 53">
              <a:extLst>
                <a:ext uri="{FF2B5EF4-FFF2-40B4-BE49-F238E27FC236}">
                  <a16:creationId xmlns:a16="http://schemas.microsoft.com/office/drawing/2014/main" id="{C8E42201-8BA3-C66C-1DD8-18BD73268B0A}"/>
                </a:ext>
              </a:extLst>
            </p:cNvPr>
            <p:cNvPicPr>
              <a:picLocks noChangeAspect="1"/>
            </p:cNvPicPr>
            <p:nvPr/>
          </p:nvPicPr>
          <p:blipFill rotWithShape="1">
            <a:blip r:embed="rId5"/>
            <a:srcRect l="17690" t="2176" r="14796" b="6663"/>
            <a:stretch/>
          </p:blipFill>
          <p:spPr>
            <a:xfrm>
              <a:off x="74294" y="1152682"/>
              <a:ext cx="2754228" cy="2780374"/>
            </a:xfrm>
            <a:prstGeom prst="rect">
              <a:avLst/>
            </a:prstGeom>
          </p:spPr>
        </p:pic>
        <p:grpSp>
          <p:nvGrpSpPr>
            <p:cNvPr id="3" name="Groupe 2">
              <a:extLst>
                <a:ext uri="{FF2B5EF4-FFF2-40B4-BE49-F238E27FC236}">
                  <a16:creationId xmlns:a16="http://schemas.microsoft.com/office/drawing/2014/main" id="{BE8742AA-87F3-2FA0-AEFF-476FA155EA94}"/>
                </a:ext>
              </a:extLst>
            </p:cNvPr>
            <p:cNvGrpSpPr/>
            <p:nvPr/>
          </p:nvGrpSpPr>
          <p:grpSpPr>
            <a:xfrm>
              <a:off x="1055440" y="2852936"/>
              <a:ext cx="1224136" cy="294143"/>
              <a:chOff x="1055440" y="2852936"/>
              <a:chExt cx="1224136" cy="294143"/>
            </a:xfrm>
          </p:grpSpPr>
          <p:cxnSp>
            <p:nvCxnSpPr>
              <p:cNvPr id="50" name="Connecteur droit avec flèche 49">
                <a:extLst>
                  <a:ext uri="{FF2B5EF4-FFF2-40B4-BE49-F238E27FC236}">
                    <a16:creationId xmlns:a16="http://schemas.microsoft.com/office/drawing/2014/main" id="{71830A9E-86B5-38B6-2BF7-201A575C17D0}"/>
                  </a:ext>
                </a:extLst>
              </p:cNvPr>
              <p:cNvCxnSpPr>
                <a:cxnSpLocks/>
              </p:cNvCxnSpPr>
              <p:nvPr/>
            </p:nvCxnSpPr>
            <p:spPr>
              <a:xfrm>
                <a:off x="1055440" y="2852936"/>
                <a:ext cx="1224136" cy="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69FB060B-FA6C-4A0D-DE30-44CAE58116A8}"/>
                  </a:ext>
                </a:extLst>
              </p:cNvPr>
              <p:cNvCxnSpPr>
                <a:cxnSpLocks/>
              </p:cNvCxnSpPr>
              <p:nvPr/>
            </p:nvCxnSpPr>
            <p:spPr>
              <a:xfrm>
                <a:off x="1055440" y="3147079"/>
                <a:ext cx="1224136" cy="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27E0EB1A-0D85-4B34-2D0A-06ABA12526F3}"/>
                  </a:ext>
                </a:extLst>
              </p:cNvPr>
              <p:cNvCxnSpPr>
                <a:cxnSpLocks/>
              </p:cNvCxnSpPr>
              <p:nvPr/>
            </p:nvCxnSpPr>
            <p:spPr>
              <a:xfrm>
                <a:off x="1055440" y="3005336"/>
                <a:ext cx="1224136" cy="0"/>
              </a:xfrm>
              <a:prstGeom prst="straightConnector1">
                <a:avLst/>
              </a:prstGeom>
              <a:ln w="28575">
                <a:solidFill>
                  <a:srgbClr val="0432F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635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9BF9FF22-6CF6-13AF-05F3-B7C4C1F105DB}"/>
              </a:ext>
            </a:extLst>
          </p:cNvPr>
          <p:cNvPicPr>
            <a:picLocks noChangeAspect="1"/>
          </p:cNvPicPr>
          <p:nvPr/>
        </p:nvPicPr>
        <p:blipFill rotWithShape="1">
          <a:blip r:embed="rId3"/>
          <a:srcRect l="9509" t="4375" r="7425" b="5121"/>
          <a:stretch/>
        </p:blipFill>
        <p:spPr>
          <a:xfrm>
            <a:off x="200551" y="1076619"/>
            <a:ext cx="4639488" cy="2952000"/>
          </a:xfrm>
          <a:prstGeom prst="rect">
            <a:avLst/>
          </a:prstGeom>
        </p:spPr>
      </p:pic>
      <p:pic>
        <p:nvPicPr>
          <p:cNvPr id="42" name="Image 41">
            <a:extLst>
              <a:ext uri="{FF2B5EF4-FFF2-40B4-BE49-F238E27FC236}">
                <a16:creationId xmlns:a16="http://schemas.microsoft.com/office/drawing/2014/main" id="{CF8703EB-659A-055E-BE0B-E9BD984B39DB}"/>
              </a:ext>
            </a:extLst>
          </p:cNvPr>
          <p:cNvPicPr>
            <a:picLocks noChangeAspect="1"/>
          </p:cNvPicPr>
          <p:nvPr/>
        </p:nvPicPr>
        <p:blipFill rotWithShape="1">
          <a:blip r:embed="rId4"/>
          <a:srcRect l="8447" t="5418" r="7246" b="5819"/>
          <a:stretch/>
        </p:blipFill>
        <p:spPr>
          <a:xfrm>
            <a:off x="4964380" y="1109808"/>
            <a:ext cx="4801161" cy="2952000"/>
          </a:xfrm>
          <a:prstGeom prst="rect">
            <a:avLst/>
          </a:prstGeom>
        </p:spPr>
      </p:pic>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a:extLst>
              <a:ext uri="{FF2B5EF4-FFF2-40B4-BE49-F238E27FC236}">
                <a16:creationId xmlns:a16="http://schemas.microsoft.com/office/drawing/2014/main" id="{2A44FDD4-8B57-75A1-1463-C22FEE69D32D}"/>
              </a:ext>
            </a:extLst>
          </p:cNvPr>
          <p:cNvSpPr txBox="1"/>
          <p:nvPr/>
        </p:nvSpPr>
        <p:spPr>
          <a:xfrm>
            <a:off x="4816049" y="584022"/>
            <a:ext cx="3942811" cy="369332"/>
          </a:xfrm>
          <a:prstGeom prst="rect">
            <a:avLst/>
          </a:prstGeom>
          <a:noFill/>
        </p:spPr>
        <p:txBody>
          <a:bodyPr wrap="none" rtlCol="0">
            <a:spAutoFit/>
          </a:bodyPr>
          <a:lstStyle/>
          <a:p>
            <a:r>
              <a:rPr lang="fr-FR" sz="1800" dirty="0"/>
              <a:t>Section 10°W : </a:t>
            </a:r>
            <a:r>
              <a:rPr lang="fr-FR" sz="1800" dirty="0" err="1"/>
              <a:t>T</a:t>
            </a:r>
            <a:r>
              <a:rPr lang="fr-FR" sz="1800" dirty="0"/>
              <a:t>, S, O</a:t>
            </a:r>
            <a:r>
              <a:rPr lang="fr-FR" sz="1800" baseline="-25000" dirty="0"/>
              <a:t>2</a:t>
            </a:r>
            <a:r>
              <a:rPr lang="fr-FR" sz="1800" dirty="0"/>
              <a:t> (10°S-1,5°N)</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0" y="505119"/>
            <a:ext cx="6456281" cy="769441"/>
          </a:xfrm>
          <a:prstGeom prst="rect">
            <a:avLst/>
          </a:prstGeom>
          <a:noFill/>
        </p:spPr>
        <p:txBody>
          <a:bodyPr wrap="square" rtlCol="0">
            <a:spAutoFit/>
          </a:bodyPr>
          <a:lstStyle/>
          <a:p>
            <a:r>
              <a:rPr lang="fr-FR" sz="2400" u="sng" dirty="0">
                <a:solidFill>
                  <a:srgbClr val="FF0000"/>
                </a:solidFill>
              </a:rPr>
              <a:t>Profils CTDO</a:t>
            </a:r>
            <a:r>
              <a:rPr lang="fr-FR" sz="2400" u="sng" baseline="-25000" dirty="0">
                <a:solidFill>
                  <a:srgbClr val="FF0000"/>
                </a:solidFill>
              </a:rPr>
              <a:t>2</a:t>
            </a:r>
            <a:r>
              <a:rPr lang="fr-FR" sz="2400" u="sng" dirty="0">
                <a:solidFill>
                  <a:srgbClr val="FF0000"/>
                </a:solidFill>
              </a:rPr>
              <a:t>/LADCP </a:t>
            </a:r>
            <a:r>
              <a:rPr lang="fr-FR" sz="2400" dirty="0">
                <a:solidFill>
                  <a:srgbClr val="FF0000"/>
                </a:solidFill>
              </a:rPr>
              <a:t>:</a:t>
            </a:r>
          </a:p>
          <a:p>
            <a:r>
              <a:rPr lang="fr-FR" sz="2000" dirty="0"/>
              <a:t>					</a:t>
            </a:r>
          </a:p>
        </p:txBody>
      </p:sp>
      <p:sp>
        <p:nvSpPr>
          <p:cNvPr id="18" name="ZoneTexte 17">
            <a:extLst>
              <a:ext uri="{FF2B5EF4-FFF2-40B4-BE49-F238E27FC236}">
                <a16:creationId xmlns:a16="http://schemas.microsoft.com/office/drawing/2014/main" id="{8AE3B636-3C32-96AE-3E79-7274B5EB855D}"/>
              </a:ext>
            </a:extLst>
          </p:cNvPr>
          <p:cNvSpPr txBox="1"/>
          <p:nvPr/>
        </p:nvSpPr>
        <p:spPr>
          <a:xfrm>
            <a:off x="397669" y="6451851"/>
            <a:ext cx="2564727" cy="338554"/>
          </a:xfrm>
          <a:prstGeom prst="rect">
            <a:avLst/>
          </a:prstGeom>
          <a:noFill/>
        </p:spPr>
        <p:txBody>
          <a:bodyPr wrap="square" rtlCol="0">
            <a:spAutoFit/>
          </a:bodyPr>
          <a:lstStyle/>
          <a:p>
            <a:r>
              <a:rPr lang="fr-FR" sz="1600" i="1" dirty="0"/>
              <a:t>Traitements: Pierre</a:t>
            </a:r>
          </a:p>
        </p:txBody>
      </p:sp>
      <p:pic>
        <p:nvPicPr>
          <p:cNvPr id="14" name="Image 13">
            <a:extLst>
              <a:ext uri="{FF2B5EF4-FFF2-40B4-BE49-F238E27FC236}">
                <a16:creationId xmlns:a16="http://schemas.microsoft.com/office/drawing/2014/main" id="{89652229-57C3-587A-242E-C51C675539BF}"/>
              </a:ext>
            </a:extLst>
          </p:cNvPr>
          <p:cNvPicPr>
            <a:picLocks noChangeAspect="1"/>
          </p:cNvPicPr>
          <p:nvPr/>
        </p:nvPicPr>
        <p:blipFill rotWithShape="1">
          <a:blip r:embed="rId5"/>
          <a:srcRect l="8175" t="3692" r="8122" b="4249"/>
          <a:stretch/>
        </p:blipFill>
        <p:spPr>
          <a:xfrm>
            <a:off x="7331998" y="3933056"/>
            <a:ext cx="4539952" cy="2916000"/>
          </a:xfrm>
          <a:prstGeom prst="rect">
            <a:avLst/>
          </a:prstGeom>
        </p:spPr>
      </p:pic>
      <p:sp>
        <p:nvSpPr>
          <p:cNvPr id="28" name="ZoneTexte 27">
            <a:extLst>
              <a:ext uri="{FF2B5EF4-FFF2-40B4-BE49-F238E27FC236}">
                <a16:creationId xmlns:a16="http://schemas.microsoft.com/office/drawing/2014/main" id="{C11B575E-0E17-FBA6-3A00-2738687B406D}"/>
              </a:ext>
            </a:extLst>
          </p:cNvPr>
          <p:cNvSpPr txBox="1"/>
          <p:nvPr/>
        </p:nvSpPr>
        <p:spPr>
          <a:xfrm>
            <a:off x="407368" y="3429000"/>
            <a:ext cx="1411733" cy="338554"/>
          </a:xfrm>
          <a:prstGeom prst="rect">
            <a:avLst/>
          </a:prstGeom>
          <a:noFill/>
        </p:spPr>
        <p:txBody>
          <a:bodyPr wrap="none" rtlCol="0">
            <a:spAutoFit/>
          </a:bodyPr>
          <a:lstStyle/>
          <a:p>
            <a:r>
              <a:rPr lang="fr-FR" sz="1600" b="1" dirty="0">
                <a:solidFill>
                  <a:schemeClr val="bg1"/>
                </a:solidFill>
              </a:rPr>
              <a:t>Température</a:t>
            </a:r>
          </a:p>
        </p:txBody>
      </p:sp>
      <p:cxnSp>
        <p:nvCxnSpPr>
          <p:cNvPr id="35" name="Connecteur droit 34">
            <a:extLst>
              <a:ext uri="{FF2B5EF4-FFF2-40B4-BE49-F238E27FC236}">
                <a16:creationId xmlns:a16="http://schemas.microsoft.com/office/drawing/2014/main" id="{36E6F5DD-5D09-78A6-F234-CC6B60E4CD63}"/>
              </a:ext>
            </a:extLst>
          </p:cNvPr>
          <p:cNvCxnSpPr>
            <a:cxnSpLocks/>
          </p:cNvCxnSpPr>
          <p:nvPr/>
        </p:nvCxnSpPr>
        <p:spPr>
          <a:xfrm>
            <a:off x="11177260" y="3933056"/>
            <a:ext cx="0" cy="2808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BA6D0FA-55FA-4ABF-4023-6F44629D726C}"/>
              </a:ext>
            </a:extLst>
          </p:cNvPr>
          <p:cNvCxnSpPr/>
          <p:nvPr/>
        </p:nvCxnSpPr>
        <p:spPr>
          <a:xfrm>
            <a:off x="4079776" y="1053056"/>
            <a:ext cx="0" cy="2844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9D1D278-9BA1-6C02-F967-43A6AC243BCA}"/>
              </a:ext>
            </a:extLst>
          </p:cNvPr>
          <p:cNvSpPr txBox="1"/>
          <p:nvPr/>
        </p:nvSpPr>
        <p:spPr>
          <a:xfrm>
            <a:off x="2736424" y="4749961"/>
            <a:ext cx="4511147" cy="1323439"/>
          </a:xfrm>
          <a:prstGeom prst="rect">
            <a:avLst/>
          </a:prstGeom>
          <a:noFill/>
        </p:spPr>
        <p:txBody>
          <a:bodyPr wrap="square" rtlCol="0">
            <a:spAutoFit/>
          </a:bodyPr>
          <a:lstStyle/>
          <a:p>
            <a:r>
              <a:rPr lang="fr-FR" sz="2000" dirty="0"/>
              <a:t>Max S et O</a:t>
            </a:r>
            <a:r>
              <a:rPr lang="fr-FR" sz="2000" baseline="-25000" dirty="0"/>
              <a:t>2</a:t>
            </a:r>
            <a:r>
              <a:rPr lang="fr-FR" sz="2000" dirty="0"/>
              <a:t> en subsurface dans SCE</a:t>
            </a:r>
          </a:p>
          <a:p>
            <a:r>
              <a:rPr lang="fr-FR" sz="2000" dirty="0"/>
              <a:t>Max T surface </a:t>
            </a:r>
          </a:p>
          <a:p>
            <a:r>
              <a:rPr lang="fr-FR" sz="2000" dirty="0"/>
              <a:t>Max S surface au Sud</a:t>
            </a:r>
          </a:p>
          <a:p>
            <a:r>
              <a:rPr lang="fr-FR" sz="2000" dirty="0"/>
              <a:t>Min O</a:t>
            </a:r>
            <a:r>
              <a:rPr lang="fr-FR" sz="2000" baseline="-25000" dirty="0"/>
              <a:t>2</a:t>
            </a:r>
            <a:r>
              <a:rPr lang="fr-FR" sz="2000" dirty="0"/>
              <a:t> 300-400m</a:t>
            </a:r>
          </a:p>
        </p:txBody>
      </p:sp>
      <p:sp>
        <p:nvSpPr>
          <p:cNvPr id="39" name="ZoneTexte 38">
            <a:extLst>
              <a:ext uri="{FF2B5EF4-FFF2-40B4-BE49-F238E27FC236}">
                <a16:creationId xmlns:a16="http://schemas.microsoft.com/office/drawing/2014/main" id="{E4E8A464-99C7-BE75-7558-986EAD43FCA1}"/>
              </a:ext>
            </a:extLst>
          </p:cNvPr>
          <p:cNvSpPr txBox="1"/>
          <p:nvPr/>
        </p:nvSpPr>
        <p:spPr>
          <a:xfrm>
            <a:off x="5234649" y="3446206"/>
            <a:ext cx="915635" cy="338554"/>
          </a:xfrm>
          <a:prstGeom prst="rect">
            <a:avLst/>
          </a:prstGeom>
          <a:noFill/>
        </p:spPr>
        <p:txBody>
          <a:bodyPr wrap="none" rtlCol="0">
            <a:spAutoFit/>
          </a:bodyPr>
          <a:lstStyle/>
          <a:p>
            <a:r>
              <a:rPr lang="fr-FR" sz="1600" b="1" dirty="0">
                <a:solidFill>
                  <a:schemeClr val="bg1"/>
                </a:solidFill>
              </a:rPr>
              <a:t>Salinité</a:t>
            </a:r>
          </a:p>
        </p:txBody>
      </p:sp>
      <p:sp>
        <p:nvSpPr>
          <p:cNvPr id="40" name="ZoneTexte 39">
            <a:extLst>
              <a:ext uri="{FF2B5EF4-FFF2-40B4-BE49-F238E27FC236}">
                <a16:creationId xmlns:a16="http://schemas.microsoft.com/office/drawing/2014/main" id="{0BFF7999-BB45-8DB5-72C9-85928E0A9D81}"/>
              </a:ext>
            </a:extLst>
          </p:cNvPr>
          <p:cNvSpPr txBox="1"/>
          <p:nvPr/>
        </p:nvSpPr>
        <p:spPr>
          <a:xfrm>
            <a:off x="7536160" y="6273978"/>
            <a:ext cx="1050288" cy="338554"/>
          </a:xfrm>
          <a:prstGeom prst="rect">
            <a:avLst/>
          </a:prstGeom>
          <a:noFill/>
        </p:spPr>
        <p:txBody>
          <a:bodyPr wrap="none" rtlCol="0">
            <a:spAutoFit/>
          </a:bodyPr>
          <a:lstStyle/>
          <a:p>
            <a:r>
              <a:rPr lang="fr-FR" sz="1600" b="1" dirty="0"/>
              <a:t>Oxygène</a:t>
            </a:r>
          </a:p>
        </p:txBody>
      </p:sp>
      <p:grpSp>
        <p:nvGrpSpPr>
          <p:cNvPr id="2" name="Groupe 27">
            <a:extLst>
              <a:ext uri="{FF2B5EF4-FFF2-40B4-BE49-F238E27FC236}">
                <a16:creationId xmlns:a16="http://schemas.microsoft.com/office/drawing/2014/main" id="{A65EC3F9-19DD-7794-9A28-30BC60185E64}"/>
              </a:ext>
            </a:extLst>
          </p:cNvPr>
          <p:cNvGrpSpPr>
            <a:grpSpLocks noChangeAspect="1"/>
          </p:cNvGrpSpPr>
          <p:nvPr/>
        </p:nvGrpSpPr>
        <p:grpSpPr bwMode="auto">
          <a:xfrm>
            <a:off x="10554761" y="92777"/>
            <a:ext cx="1435307" cy="1260000"/>
            <a:chOff x="2590800" y="1524000"/>
            <a:chExt cx="4203700" cy="3592513"/>
          </a:xfrm>
        </p:grpSpPr>
        <p:grpSp>
          <p:nvGrpSpPr>
            <p:cNvPr id="15" name="Group 14">
              <a:extLst>
                <a:ext uri="{FF2B5EF4-FFF2-40B4-BE49-F238E27FC236}">
                  <a16:creationId xmlns:a16="http://schemas.microsoft.com/office/drawing/2014/main" id="{5FCF72B1-AA92-F611-240F-1103137B5F32}"/>
                </a:ext>
              </a:extLst>
            </p:cNvPr>
            <p:cNvGrpSpPr>
              <a:grpSpLocks/>
            </p:cNvGrpSpPr>
            <p:nvPr/>
          </p:nvGrpSpPr>
          <p:grpSpPr bwMode="auto">
            <a:xfrm>
              <a:off x="2590800" y="1524000"/>
              <a:ext cx="4203700" cy="3592513"/>
              <a:chOff x="1632" y="960"/>
              <a:chExt cx="2648" cy="2263"/>
            </a:xfrm>
          </p:grpSpPr>
          <p:pic>
            <p:nvPicPr>
              <p:cNvPr id="22" name="Picture 3" descr="logoPIRATA">
                <a:extLst>
                  <a:ext uri="{FF2B5EF4-FFF2-40B4-BE49-F238E27FC236}">
                    <a16:creationId xmlns:a16="http://schemas.microsoft.com/office/drawing/2014/main" id="{141DE23C-F47E-2ACB-9E65-94F2F6CB12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a:extLst>
                  <a:ext uri="{FF2B5EF4-FFF2-40B4-BE49-F238E27FC236}">
                    <a16:creationId xmlns:a16="http://schemas.microsoft.com/office/drawing/2014/main" id="{BCAA2F3D-A3FF-D4F0-3C95-A080B8FF11BA}"/>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5">
                <a:extLst>
                  <a:ext uri="{FF2B5EF4-FFF2-40B4-BE49-F238E27FC236}">
                    <a16:creationId xmlns:a16="http://schemas.microsoft.com/office/drawing/2014/main" id="{4C3F8D46-18FD-2DE7-943C-10A567FC4A90}"/>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6">
                <a:extLst>
                  <a:ext uri="{FF2B5EF4-FFF2-40B4-BE49-F238E27FC236}">
                    <a16:creationId xmlns:a16="http://schemas.microsoft.com/office/drawing/2014/main" id="{DEF66431-00B5-B6FF-73F0-A8AF28C07924}"/>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7">
                <a:extLst>
                  <a:ext uri="{FF2B5EF4-FFF2-40B4-BE49-F238E27FC236}">
                    <a16:creationId xmlns:a16="http://schemas.microsoft.com/office/drawing/2014/main" id="{B4C0826B-5305-2BE5-1272-45F069054CA7}"/>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8">
                <a:extLst>
                  <a:ext uri="{FF2B5EF4-FFF2-40B4-BE49-F238E27FC236}">
                    <a16:creationId xmlns:a16="http://schemas.microsoft.com/office/drawing/2014/main" id="{115CD93B-A742-EFAE-E830-52D48452858C}"/>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9">
                <a:extLst>
                  <a:ext uri="{FF2B5EF4-FFF2-40B4-BE49-F238E27FC236}">
                    <a16:creationId xmlns:a16="http://schemas.microsoft.com/office/drawing/2014/main" id="{07E7D98F-E714-EB10-E824-B122548B50FD}"/>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2">
                <a:extLst>
                  <a:ext uri="{FF2B5EF4-FFF2-40B4-BE49-F238E27FC236}">
                    <a16:creationId xmlns:a16="http://schemas.microsoft.com/office/drawing/2014/main" id="{3536121C-3689-4F40-8536-6B5F6C829D6B}"/>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6" name="Oval 13">
                <a:extLst>
                  <a:ext uri="{FF2B5EF4-FFF2-40B4-BE49-F238E27FC236}">
                    <a16:creationId xmlns:a16="http://schemas.microsoft.com/office/drawing/2014/main" id="{1202E446-A7C6-1E11-9928-AB008C51369C}"/>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7" name="WordArt 10">
              <a:extLst>
                <a:ext uri="{FF2B5EF4-FFF2-40B4-BE49-F238E27FC236}">
                  <a16:creationId xmlns:a16="http://schemas.microsoft.com/office/drawing/2014/main" id="{85953635-F4CE-8844-6EDE-0ECC2E502911}"/>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0" name="ZoneTexte 23">
              <a:extLst>
                <a:ext uri="{FF2B5EF4-FFF2-40B4-BE49-F238E27FC236}">
                  <a16:creationId xmlns:a16="http://schemas.microsoft.com/office/drawing/2014/main" id="{041F0315-71EA-1F20-2399-DD235A06B959}"/>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cxnSp>
        <p:nvCxnSpPr>
          <p:cNvPr id="34" name="Connecteur droit 33">
            <a:extLst>
              <a:ext uri="{FF2B5EF4-FFF2-40B4-BE49-F238E27FC236}">
                <a16:creationId xmlns:a16="http://schemas.microsoft.com/office/drawing/2014/main" id="{9ED7DE61-27ED-AA2C-2E5C-28CBCAA2D10B}"/>
              </a:ext>
            </a:extLst>
          </p:cNvPr>
          <p:cNvCxnSpPr/>
          <p:nvPr/>
        </p:nvCxnSpPr>
        <p:spPr>
          <a:xfrm>
            <a:off x="8976320" y="1053056"/>
            <a:ext cx="0" cy="2844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B4DBC724-35EA-1291-19FE-762630F65682}"/>
              </a:ext>
            </a:extLst>
          </p:cNvPr>
          <p:cNvPicPr>
            <a:picLocks noChangeAspect="1"/>
          </p:cNvPicPr>
          <p:nvPr/>
        </p:nvPicPr>
        <p:blipFill rotWithShape="1">
          <a:blip r:embed="rId7"/>
          <a:srcRect l="17690" t="2176" r="14796" b="6663"/>
          <a:stretch/>
        </p:blipFill>
        <p:spPr>
          <a:xfrm>
            <a:off x="329352" y="4015655"/>
            <a:ext cx="2393888" cy="2337226"/>
          </a:xfrm>
          <a:prstGeom prst="rect">
            <a:avLst/>
          </a:prstGeom>
        </p:spPr>
      </p:pic>
      <p:sp>
        <p:nvSpPr>
          <p:cNvPr id="10" name="Rectangle : coins arrondis 9">
            <a:extLst>
              <a:ext uri="{FF2B5EF4-FFF2-40B4-BE49-F238E27FC236}">
                <a16:creationId xmlns:a16="http://schemas.microsoft.com/office/drawing/2014/main" id="{50A97A9B-AA7A-72EE-4DF8-CCCA973E8DBF}"/>
              </a:ext>
            </a:extLst>
          </p:cNvPr>
          <p:cNvSpPr/>
          <p:nvPr/>
        </p:nvSpPr>
        <p:spPr>
          <a:xfrm flipH="1">
            <a:off x="1610497" y="5391056"/>
            <a:ext cx="139069" cy="4246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AD8EA9B-F988-4A74-8C89-B128EBFA40F3}"/>
              </a:ext>
            </a:extLst>
          </p:cNvPr>
          <p:cNvSpPr txBox="1"/>
          <p:nvPr/>
        </p:nvSpPr>
        <p:spPr>
          <a:xfrm>
            <a:off x="92217" y="3760966"/>
            <a:ext cx="630301" cy="338554"/>
          </a:xfrm>
          <a:prstGeom prst="rect">
            <a:avLst/>
          </a:prstGeom>
          <a:solidFill>
            <a:schemeClr val="bg1"/>
          </a:solidFill>
        </p:spPr>
        <p:txBody>
          <a:bodyPr wrap="none" rtlCol="0">
            <a:spAutoFit/>
          </a:bodyPr>
          <a:lstStyle/>
          <a:p>
            <a:r>
              <a:rPr lang="fr-FR" sz="1600" b="1" dirty="0">
                <a:solidFill>
                  <a:srgbClr val="0070C0"/>
                </a:solidFill>
              </a:rPr>
              <a:t>10°S</a:t>
            </a:r>
          </a:p>
        </p:txBody>
      </p:sp>
      <p:sp>
        <p:nvSpPr>
          <p:cNvPr id="12" name="ZoneTexte 11">
            <a:extLst>
              <a:ext uri="{FF2B5EF4-FFF2-40B4-BE49-F238E27FC236}">
                <a16:creationId xmlns:a16="http://schemas.microsoft.com/office/drawing/2014/main" id="{F3F6689A-5BBF-034B-F6E1-362DEF3CC414}"/>
              </a:ext>
            </a:extLst>
          </p:cNvPr>
          <p:cNvSpPr txBox="1"/>
          <p:nvPr/>
        </p:nvSpPr>
        <p:spPr>
          <a:xfrm>
            <a:off x="4905019" y="3804708"/>
            <a:ext cx="630301" cy="338554"/>
          </a:xfrm>
          <a:prstGeom prst="rect">
            <a:avLst/>
          </a:prstGeom>
          <a:solidFill>
            <a:schemeClr val="bg1"/>
          </a:solidFill>
        </p:spPr>
        <p:txBody>
          <a:bodyPr wrap="none" rtlCol="0">
            <a:spAutoFit/>
          </a:bodyPr>
          <a:lstStyle/>
          <a:p>
            <a:r>
              <a:rPr lang="fr-FR" sz="1600" b="1" dirty="0">
                <a:solidFill>
                  <a:srgbClr val="0070C0"/>
                </a:solidFill>
              </a:rPr>
              <a:t>10°S</a:t>
            </a:r>
          </a:p>
        </p:txBody>
      </p:sp>
      <p:sp>
        <p:nvSpPr>
          <p:cNvPr id="13" name="ZoneTexte 12">
            <a:extLst>
              <a:ext uri="{FF2B5EF4-FFF2-40B4-BE49-F238E27FC236}">
                <a16:creationId xmlns:a16="http://schemas.microsoft.com/office/drawing/2014/main" id="{16F71A09-4B39-AA45-03EF-8B562D9C5C86}"/>
              </a:ext>
            </a:extLst>
          </p:cNvPr>
          <p:cNvSpPr txBox="1"/>
          <p:nvPr/>
        </p:nvSpPr>
        <p:spPr>
          <a:xfrm>
            <a:off x="7256003" y="6527224"/>
            <a:ext cx="630301" cy="338554"/>
          </a:xfrm>
          <a:prstGeom prst="rect">
            <a:avLst/>
          </a:prstGeom>
          <a:solidFill>
            <a:schemeClr val="bg1"/>
          </a:solidFill>
        </p:spPr>
        <p:txBody>
          <a:bodyPr wrap="none" rtlCol="0">
            <a:spAutoFit/>
          </a:bodyPr>
          <a:lstStyle/>
          <a:p>
            <a:r>
              <a:rPr lang="fr-FR" sz="1600" b="1" dirty="0">
                <a:solidFill>
                  <a:srgbClr val="0070C0"/>
                </a:solidFill>
              </a:rPr>
              <a:t>10°S</a:t>
            </a:r>
          </a:p>
        </p:txBody>
      </p:sp>
      <p:sp>
        <p:nvSpPr>
          <p:cNvPr id="16" name="ZoneTexte 15">
            <a:extLst>
              <a:ext uri="{FF2B5EF4-FFF2-40B4-BE49-F238E27FC236}">
                <a16:creationId xmlns:a16="http://schemas.microsoft.com/office/drawing/2014/main" id="{5EE3DE88-C55C-4B6D-95D6-B45B148CD2E3}"/>
              </a:ext>
            </a:extLst>
          </p:cNvPr>
          <p:cNvSpPr txBox="1"/>
          <p:nvPr/>
        </p:nvSpPr>
        <p:spPr>
          <a:xfrm>
            <a:off x="4218165" y="3859342"/>
            <a:ext cx="699230" cy="338554"/>
          </a:xfrm>
          <a:prstGeom prst="rect">
            <a:avLst/>
          </a:prstGeom>
          <a:solidFill>
            <a:schemeClr val="bg1"/>
          </a:solidFill>
        </p:spPr>
        <p:txBody>
          <a:bodyPr wrap="none" rtlCol="0">
            <a:spAutoFit/>
          </a:bodyPr>
          <a:lstStyle/>
          <a:p>
            <a:r>
              <a:rPr lang="fr-FR" sz="1600" b="1" dirty="0">
                <a:solidFill>
                  <a:srgbClr val="0070C0"/>
                </a:solidFill>
              </a:rPr>
              <a:t>1.5°N</a:t>
            </a:r>
          </a:p>
        </p:txBody>
      </p:sp>
      <p:sp>
        <p:nvSpPr>
          <p:cNvPr id="19" name="ZoneTexte 18">
            <a:extLst>
              <a:ext uri="{FF2B5EF4-FFF2-40B4-BE49-F238E27FC236}">
                <a16:creationId xmlns:a16="http://schemas.microsoft.com/office/drawing/2014/main" id="{95303875-85DB-5B5C-43EA-30FFBCCF1D15}"/>
              </a:ext>
            </a:extLst>
          </p:cNvPr>
          <p:cNvSpPr txBox="1"/>
          <p:nvPr/>
        </p:nvSpPr>
        <p:spPr>
          <a:xfrm>
            <a:off x="11382351" y="6553276"/>
            <a:ext cx="699230" cy="338554"/>
          </a:xfrm>
          <a:prstGeom prst="rect">
            <a:avLst/>
          </a:prstGeom>
          <a:solidFill>
            <a:schemeClr val="bg1"/>
          </a:solidFill>
        </p:spPr>
        <p:txBody>
          <a:bodyPr wrap="none" rtlCol="0">
            <a:spAutoFit/>
          </a:bodyPr>
          <a:lstStyle/>
          <a:p>
            <a:r>
              <a:rPr lang="fr-FR" sz="1600" b="1" dirty="0">
                <a:solidFill>
                  <a:srgbClr val="0070C0"/>
                </a:solidFill>
              </a:rPr>
              <a:t>1.5°N</a:t>
            </a:r>
          </a:p>
        </p:txBody>
      </p:sp>
    </p:spTree>
    <p:extLst>
      <p:ext uri="{BB962C8B-B14F-4D97-AF65-F5344CB8AC3E}">
        <p14:creationId xmlns:p14="http://schemas.microsoft.com/office/powerpoint/2010/main" val="2500716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A44FDD4-8B57-75A1-1463-C22FEE69D32D}"/>
              </a:ext>
            </a:extLst>
          </p:cNvPr>
          <p:cNvSpPr txBox="1"/>
          <p:nvPr/>
        </p:nvSpPr>
        <p:spPr>
          <a:xfrm>
            <a:off x="4996197" y="237645"/>
            <a:ext cx="3050835" cy="400110"/>
          </a:xfrm>
          <a:prstGeom prst="rect">
            <a:avLst/>
          </a:prstGeom>
          <a:noFill/>
        </p:spPr>
        <p:txBody>
          <a:bodyPr wrap="none" rtlCol="0">
            <a:spAutoFit/>
          </a:bodyPr>
          <a:lstStyle/>
          <a:p>
            <a:r>
              <a:rPr lang="fr-FR" sz="2000" dirty="0"/>
              <a:t>0° - 10°W : Point fixe 48h</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616893" y="190546"/>
            <a:ext cx="3734252" cy="461665"/>
          </a:xfrm>
          <a:prstGeom prst="rect">
            <a:avLst/>
          </a:prstGeom>
          <a:noFill/>
        </p:spPr>
        <p:txBody>
          <a:bodyPr wrap="square" rtlCol="0">
            <a:spAutoFit/>
          </a:bodyPr>
          <a:lstStyle/>
          <a:p>
            <a:r>
              <a:rPr lang="fr-FR" sz="2400" u="sng" dirty="0">
                <a:solidFill>
                  <a:srgbClr val="FF0000"/>
                </a:solidFill>
              </a:rPr>
              <a:t>Profils CTDO</a:t>
            </a:r>
            <a:r>
              <a:rPr lang="fr-FR" sz="2400" u="sng" baseline="-25000" dirty="0">
                <a:solidFill>
                  <a:srgbClr val="FF0000"/>
                </a:solidFill>
              </a:rPr>
              <a:t>2</a:t>
            </a:r>
            <a:r>
              <a:rPr lang="fr-FR" sz="2400" u="sng" dirty="0">
                <a:solidFill>
                  <a:srgbClr val="FF0000"/>
                </a:solidFill>
              </a:rPr>
              <a:t>/LADCP </a:t>
            </a:r>
            <a:r>
              <a:rPr lang="fr-FR" sz="2400" dirty="0">
                <a:solidFill>
                  <a:srgbClr val="FF0000"/>
                </a:solidFill>
              </a:rPr>
              <a:t>:</a:t>
            </a:r>
          </a:p>
        </p:txBody>
      </p:sp>
      <p:sp>
        <p:nvSpPr>
          <p:cNvPr id="27" name="ZoneTexte 26">
            <a:extLst>
              <a:ext uri="{FF2B5EF4-FFF2-40B4-BE49-F238E27FC236}">
                <a16:creationId xmlns:a16="http://schemas.microsoft.com/office/drawing/2014/main" id="{0BD41E8D-F935-1C53-7E8B-08D33F7F8C2C}"/>
              </a:ext>
            </a:extLst>
          </p:cNvPr>
          <p:cNvSpPr txBox="1"/>
          <p:nvPr/>
        </p:nvSpPr>
        <p:spPr>
          <a:xfrm>
            <a:off x="6629952" y="828415"/>
            <a:ext cx="3734252" cy="461665"/>
          </a:xfrm>
          <a:prstGeom prst="rect">
            <a:avLst/>
          </a:prstGeom>
          <a:noFill/>
        </p:spPr>
        <p:txBody>
          <a:bodyPr wrap="square" rtlCol="0">
            <a:spAutoFit/>
          </a:bodyPr>
          <a:lstStyle/>
          <a:p>
            <a:r>
              <a:rPr lang="fr-FR" sz="2400" u="sng" dirty="0">
                <a:solidFill>
                  <a:srgbClr val="FF0000"/>
                </a:solidFill>
              </a:rPr>
              <a:t>Profils S-ADCP :</a:t>
            </a:r>
            <a:endParaRPr lang="fr-FR" sz="2400" dirty="0">
              <a:solidFill>
                <a:srgbClr val="FF0000"/>
              </a:solidFill>
            </a:endParaRPr>
          </a:p>
        </p:txBody>
      </p:sp>
      <p:sp>
        <p:nvSpPr>
          <p:cNvPr id="33" name="Titre 1">
            <a:extLst>
              <a:ext uri="{FF2B5EF4-FFF2-40B4-BE49-F238E27FC236}">
                <a16:creationId xmlns:a16="http://schemas.microsoft.com/office/drawing/2014/main" id="{A7FCCA6A-E599-4503-E7F5-3432BAD81A0F}"/>
              </a:ext>
            </a:extLst>
          </p:cNvPr>
          <p:cNvSpPr txBox="1">
            <a:spLocks/>
          </p:cNvSpPr>
          <p:nvPr/>
        </p:nvSpPr>
        <p:spPr>
          <a:xfrm>
            <a:off x="626389" y="765339"/>
            <a:ext cx="3168352" cy="360000"/>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fr-FR" sz="2000" b="1" kern="0" dirty="0">
                <a:solidFill>
                  <a:schemeClr val="accent6"/>
                </a:solidFill>
                <a:latin typeface="Arial" panose="020B0604020202020204" pitchFamily="34" charset="0"/>
                <a:cs typeface="Arial" panose="020B0604020202020204" pitchFamily="34" charset="0"/>
              </a:rPr>
              <a:t>PIRATA FR34</a:t>
            </a:r>
          </a:p>
        </p:txBody>
      </p:sp>
      <p:sp>
        <p:nvSpPr>
          <p:cNvPr id="36" name="ZoneTexte 35">
            <a:extLst>
              <a:ext uri="{FF2B5EF4-FFF2-40B4-BE49-F238E27FC236}">
                <a16:creationId xmlns:a16="http://schemas.microsoft.com/office/drawing/2014/main" id="{9DEF5B88-BF78-3205-7588-66AD9420A847}"/>
              </a:ext>
            </a:extLst>
          </p:cNvPr>
          <p:cNvSpPr txBox="1"/>
          <p:nvPr/>
        </p:nvSpPr>
        <p:spPr>
          <a:xfrm>
            <a:off x="4665000" y="1215594"/>
            <a:ext cx="518091" cy="646331"/>
          </a:xfrm>
          <a:prstGeom prst="rect">
            <a:avLst/>
          </a:prstGeom>
          <a:noFill/>
        </p:spPr>
        <p:txBody>
          <a:bodyPr wrap="none" rtlCol="0">
            <a:spAutoFit/>
          </a:bodyPr>
          <a:lstStyle/>
          <a:p>
            <a:r>
              <a:rPr lang="fr-FR" dirty="0"/>
              <a:t>U</a:t>
            </a:r>
            <a:endParaRPr lang="fr-FR" baseline="-25000" dirty="0"/>
          </a:p>
        </p:txBody>
      </p:sp>
      <p:sp>
        <p:nvSpPr>
          <p:cNvPr id="41" name="Titre 1">
            <a:extLst>
              <a:ext uri="{FF2B5EF4-FFF2-40B4-BE49-F238E27FC236}">
                <a16:creationId xmlns:a16="http://schemas.microsoft.com/office/drawing/2014/main" id="{8DB31FF6-5672-D1BC-B113-B0F897F35203}"/>
              </a:ext>
            </a:extLst>
          </p:cNvPr>
          <p:cNvSpPr txBox="1">
            <a:spLocks/>
          </p:cNvSpPr>
          <p:nvPr/>
        </p:nvSpPr>
        <p:spPr>
          <a:xfrm>
            <a:off x="6521614" y="1444604"/>
            <a:ext cx="3168352" cy="360000"/>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fr-FR" sz="2000" b="1" kern="0" dirty="0">
                <a:solidFill>
                  <a:schemeClr val="accent6"/>
                </a:solidFill>
                <a:latin typeface="Arial" panose="020B0604020202020204" pitchFamily="34" charset="0"/>
                <a:cs typeface="Arial" panose="020B0604020202020204" pitchFamily="34" charset="0"/>
              </a:rPr>
              <a:t>PIRATA FR34</a:t>
            </a:r>
          </a:p>
        </p:txBody>
      </p:sp>
      <p:grpSp>
        <p:nvGrpSpPr>
          <p:cNvPr id="2" name="Groupe 27">
            <a:extLst>
              <a:ext uri="{FF2B5EF4-FFF2-40B4-BE49-F238E27FC236}">
                <a16:creationId xmlns:a16="http://schemas.microsoft.com/office/drawing/2014/main" id="{C07E97AE-4C46-21E4-5A90-FD1890930CAA}"/>
              </a:ext>
            </a:extLst>
          </p:cNvPr>
          <p:cNvGrpSpPr>
            <a:grpSpLocks noChangeAspect="1"/>
          </p:cNvGrpSpPr>
          <p:nvPr/>
        </p:nvGrpSpPr>
        <p:grpSpPr bwMode="auto">
          <a:xfrm>
            <a:off x="10554761" y="92777"/>
            <a:ext cx="1435307" cy="1260000"/>
            <a:chOff x="2590800" y="1524000"/>
            <a:chExt cx="4203700" cy="3592513"/>
          </a:xfrm>
        </p:grpSpPr>
        <p:grpSp>
          <p:nvGrpSpPr>
            <p:cNvPr id="14" name="Group 14">
              <a:extLst>
                <a:ext uri="{FF2B5EF4-FFF2-40B4-BE49-F238E27FC236}">
                  <a16:creationId xmlns:a16="http://schemas.microsoft.com/office/drawing/2014/main" id="{35842027-0CCE-6118-CB98-EC91F3632583}"/>
                </a:ext>
              </a:extLst>
            </p:cNvPr>
            <p:cNvGrpSpPr>
              <a:grpSpLocks/>
            </p:cNvGrpSpPr>
            <p:nvPr/>
          </p:nvGrpSpPr>
          <p:grpSpPr bwMode="auto">
            <a:xfrm>
              <a:off x="2590800" y="1524000"/>
              <a:ext cx="4203700" cy="3592513"/>
              <a:chOff x="1632" y="960"/>
              <a:chExt cx="2648" cy="2263"/>
            </a:xfrm>
          </p:grpSpPr>
          <p:pic>
            <p:nvPicPr>
              <p:cNvPr id="17" name="Picture 3" descr="logoPIRATA">
                <a:extLst>
                  <a:ext uri="{FF2B5EF4-FFF2-40B4-BE49-F238E27FC236}">
                    <a16:creationId xmlns:a16="http://schemas.microsoft.com/office/drawing/2014/main" id="{47C50DDE-0362-6846-152B-970648BE9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4">
                <a:extLst>
                  <a:ext uri="{FF2B5EF4-FFF2-40B4-BE49-F238E27FC236}">
                    <a16:creationId xmlns:a16="http://schemas.microsoft.com/office/drawing/2014/main" id="{1AA56DF7-C6FE-B910-6853-640F37DECC45}"/>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9" name="Oval 5">
                <a:extLst>
                  <a:ext uri="{FF2B5EF4-FFF2-40B4-BE49-F238E27FC236}">
                    <a16:creationId xmlns:a16="http://schemas.microsoft.com/office/drawing/2014/main" id="{75FCB6BE-3305-7149-85C9-7B142EC7D7C3}"/>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6">
                <a:extLst>
                  <a:ext uri="{FF2B5EF4-FFF2-40B4-BE49-F238E27FC236}">
                    <a16:creationId xmlns:a16="http://schemas.microsoft.com/office/drawing/2014/main" id="{6F4EF772-9CC6-DEBF-0B42-A3C2EAC8BBFA}"/>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7">
                <a:extLst>
                  <a:ext uri="{FF2B5EF4-FFF2-40B4-BE49-F238E27FC236}">
                    <a16:creationId xmlns:a16="http://schemas.microsoft.com/office/drawing/2014/main" id="{F71C57B6-1AAA-EA50-8C8D-E661DD35970B}"/>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8">
                <a:extLst>
                  <a:ext uri="{FF2B5EF4-FFF2-40B4-BE49-F238E27FC236}">
                    <a16:creationId xmlns:a16="http://schemas.microsoft.com/office/drawing/2014/main" id="{ED0135FA-D255-9C7B-C41A-EC24085161D4}"/>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9">
                <a:extLst>
                  <a:ext uri="{FF2B5EF4-FFF2-40B4-BE49-F238E27FC236}">
                    <a16:creationId xmlns:a16="http://schemas.microsoft.com/office/drawing/2014/main" id="{291B81FE-0CF8-2245-B3AE-2C0D7EC878AB}"/>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12">
                <a:extLst>
                  <a:ext uri="{FF2B5EF4-FFF2-40B4-BE49-F238E27FC236}">
                    <a16:creationId xmlns:a16="http://schemas.microsoft.com/office/drawing/2014/main" id="{52BDC540-393E-D1FC-FF54-A3A93A5B2E80}"/>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3">
                <a:extLst>
                  <a:ext uri="{FF2B5EF4-FFF2-40B4-BE49-F238E27FC236}">
                    <a16:creationId xmlns:a16="http://schemas.microsoft.com/office/drawing/2014/main" id="{99818AF4-E6A5-78F9-EBCB-E5CF8247C616}"/>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5" name="WordArt 10">
              <a:extLst>
                <a:ext uri="{FF2B5EF4-FFF2-40B4-BE49-F238E27FC236}">
                  <a16:creationId xmlns:a16="http://schemas.microsoft.com/office/drawing/2014/main" id="{BCC900C5-AA67-2E06-2AF3-519982AACD81}"/>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6" name="ZoneTexte 23">
              <a:extLst>
                <a:ext uri="{FF2B5EF4-FFF2-40B4-BE49-F238E27FC236}">
                  <a16:creationId xmlns:a16="http://schemas.microsoft.com/office/drawing/2014/main" id="{A80C8401-6224-4270-B14A-EE9FD1695A3A}"/>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8" name="Image 37">
            <a:extLst>
              <a:ext uri="{FF2B5EF4-FFF2-40B4-BE49-F238E27FC236}">
                <a16:creationId xmlns:a16="http://schemas.microsoft.com/office/drawing/2014/main" id="{65D9986E-2820-76B5-CAC3-B67DB62DA294}"/>
              </a:ext>
            </a:extLst>
          </p:cNvPr>
          <p:cNvPicPr>
            <a:picLocks noChangeAspect="1"/>
          </p:cNvPicPr>
          <p:nvPr/>
        </p:nvPicPr>
        <p:blipFill rotWithShape="1">
          <a:blip r:embed="rId4"/>
          <a:srcRect l="8384" t="4686" r="7308" b="5330"/>
          <a:stretch/>
        </p:blipFill>
        <p:spPr>
          <a:xfrm>
            <a:off x="46275" y="1222988"/>
            <a:ext cx="4473902" cy="2789470"/>
          </a:xfrm>
          <a:prstGeom prst="rect">
            <a:avLst/>
          </a:prstGeom>
        </p:spPr>
      </p:pic>
      <p:pic>
        <p:nvPicPr>
          <p:cNvPr id="40" name="Image 39">
            <a:extLst>
              <a:ext uri="{FF2B5EF4-FFF2-40B4-BE49-F238E27FC236}">
                <a16:creationId xmlns:a16="http://schemas.microsoft.com/office/drawing/2014/main" id="{59EAFAFF-1BF5-E1C2-58A4-B2D20CE3A05E}"/>
              </a:ext>
            </a:extLst>
          </p:cNvPr>
          <p:cNvPicPr>
            <a:picLocks noChangeAspect="1"/>
          </p:cNvPicPr>
          <p:nvPr/>
        </p:nvPicPr>
        <p:blipFill rotWithShape="1">
          <a:blip r:embed="rId5"/>
          <a:srcRect l="9319" r="3852" b="4020"/>
          <a:stretch/>
        </p:blipFill>
        <p:spPr>
          <a:xfrm>
            <a:off x="4438454" y="1802968"/>
            <a:ext cx="7723198" cy="4987064"/>
          </a:xfrm>
          <a:prstGeom prst="rect">
            <a:avLst/>
          </a:prstGeom>
        </p:spPr>
      </p:pic>
      <p:sp>
        <p:nvSpPr>
          <p:cNvPr id="42" name="ZoneTexte 41">
            <a:extLst>
              <a:ext uri="{FF2B5EF4-FFF2-40B4-BE49-F238E27FC236}">
                <a16:creationId xmlns:a16="http://schemas.microsoft.com/office/drawing/2014/main" id="{2BD19F31-A2F4-97D5-34F4-CA689E12CFDA}"/>
              </a:ext>
            </a:extLst>
          </p:cNvPr>
          <p:cNvSpPr txBox="1"/>
          <p:nvPr/>
        </p:nvSpPr>
        <p:spPr>
          <a:xfrm>
            <a:off x="260136" y="6092661"/>
            <a:ext cx="2232248" cy="338554"/>
          </a:xfrm>
          <a:prstGeom prst="rect">
            <a:avLst/>
          </a:prstGeom>
          <a:noFill/>
        </p:spPr>
        <p:txBody>
          <a:bodyPr wrap="square" rtlCol="0">
            <a:spAutoFit/>
          </a:bodyPr>
          <a:lstStyle/>
          <a:p>
            <a:r>
              <a:rPr lang="fr-FR" sz="1600" i="1" dirty="0"/>
              <a:t>Traitements: Pierre</a:t>
            </a:r>
          </a:p>
        </p:txBody>
      </p:sp>
    </p:spTree>
    <p:extLst>
      <p:ext uri="{BB962C8B-B14F-4D97-AF65-F5344CB8AC3E}">
        <p14:creationId xmlns:p14="http://schemas.microsoft.com/office/powerpoint/2010/main" val="292966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A44FDD4-8B57-75A1-1463-C22FEE69D32D}"/>
              </a:ext>
            </a:extLst>
          </p:cNvPr>
          <p:cNvSpPr txBox="1"/>
          <p:nvPr/>
        </p:nvSpPr>
        <p:spPr>
          <a:xfrm>
            <a:off x="4406899" y="162213"/>
            <a:ext cx="4160113" cy="400110"/>
          </a:xfrm>
          <a:prstGeom prst="rect">
            <a:avLst/>
          </a:prstGeom>
          <a:noFill/>
        </p:spPr>
        <p:txBody>
          <a:bodyPr wrap="none" rtlCol="0">
            <a:spAutoFit/>
          </a:bodyPr>
          <a:lstStyle/>
          <a:p>
            <a:r>
              <a:rPr lang="fr-FR" sz="2000" dirty="0"/>
              <a:t>0° - 10°W : Point fixe 48h (0-200m)</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1" y="116632"/>
            <a:ext cx="3734252" cy="461665"/>
          </a:xfrm>
          <a:prstGeom prst="rect">
            <a:avLst/>
          </a:prstGeom>
          <a:noFill/>
        </p:spPr>
        <p:txBody>
          <a:bodyPr wrap="square" rtlCol="0">
            <a:spAutoFit/>
          </a:bodyPr>
          <a:lstStyle/>
          <a:p>
            <a:r>
              <a:rPr lang="fr-FR" sz="2400" u="sng" dirty="0">
                <a:solidFill>
                  <a:srgbClr val="FF0000"/>
                </a:solidFill>
              </a:rPr>
              <a:t>Profils CTDO</a:t>
            </a:r>
            <a:r>
              <a:rPr lang="fr-FR" sz="2400" u="sng" baseline="-25000" dirty="0">
                <a:solidFill>
                  <a:srgbClr val="FF0000"/>
                </a:solidFill>
              </a:rPr>
              <a:t>2</a:t>
            </a:r>
            <a:r>
              <a:rPr lang="fr-FR" sz="2400" u="sng" dirty="0">
                <a:solidFill>
                  <a:srgbClr val="FF0000"/>
                </a:solidFill>
              </a:rPr>
              <a:t>/LADCP </a:t>
            </a:r>
            <a:r>
              <a:rPr lang="fr-FR" sz="2400" dirty="0">
                <a:solidFill>
                  <a:srgbClr val="FF0000"/>
                </a:solidFill>
              </a:rPr>
              <a:t>:</a:t>
            </a:r>
          </a:p>
        </p:txBody>
      </p:sp>
      <p:sp>
        <p:nvSpPr>
          <p:cNvPr id="22" name="Titre 1">
            <a:extLst>
              <a:ext uri="{FF2B5EF4-FFF2-40B4-BE49-F238E27FC236}">
                <a16:creationId xmlns:a16="http://schemas.microsoft.com/office/drawing/2014/main" id="{90321D3A-3B5D-25CE-4F6C-ABA31A0AFBC4}"/>
              </a:ext>
            </a:extLst>
          </p:cNvPr>
          <p:cNvSpPr txBox="1">
            <a:spLocks/>
          </p:cNvSpPr>
          <p:nvPr/>
        </p:nvSpPr>
        <p:spPr>
          <a:xfrm>
            <a:off x="931622" y="634682"/>
            <a:ext cx="3168352" cy="360000"/>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fr-FR" sz="2000" b="1" kern="0" dirty="0">
                <a:solidFill>
                  <a:schemeClr val="accent6"/>
                </a:solidFill>
                <a:latin typeface="Arial" panose="020B0604020202020204" pitchFamily="34" charset="0"/>
                <a:cs typeface="Arial" panose="020B0604020202020204" pitchFamily="34" charset="0"/>
              </a:rPr>
              <a:t>PIRATA FR33</a:t>
            </a:r>
          </a:p>
        </p:txBody>
      </p:sp>
      <p:sp>
        <p:nvSpPr>
          <p:cNvPr id="23" name="ZoneTexte 22">
            <a:extLst>
              <a:ext uri="{FF2B5EF4-FFF2-40B4-BE49-F238E27FC236}">
                <a16:creationId xmlns:a16="http://schemas.microsoft.com/office/drawing/2014/main" id="{8038B8D1-1F69-B9BD-F35E-EE982D385FEF}"/>
              </a:ext>
            </a:extLst>
          </p:cNvPr>
          <p:cNvSpPr txBox="1"/>
          <p:nvPr/>
        </p:nvSpPr>
        <p:spPr>
          <a:xfrm>
            <a:off x="5139422" y="1844824"/>
            <a:ext cx="478016" cy="3785652"/>
          </a:xfrm>
          <a:prstGeom prst="rect">
            <a:avLst/>
          </a:prstGeom>
          <a:noFill/>
        </p:spPr>
        <p:txBody>
          <a:bodyPr wrap="none" rtlCol="0">
            <a:spAutoFit/>
          </a:bodyPr>
          <a:lstStyle/>
          <a:p>
            <a:r>
              <a:rPr lang="fr-FR" sz="2000" dirty="0"/>
              <a:t>O</a:t>
            </a:r>
            <a:r>
              <a:rPr lang="fr-FR" sz="2000" baseline="-25000" dirty="0"/>
              <a:t>2</a:t>
            </a:r>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r>
              <a:rPr lang="fr-FR" sz="2000" dirty="0"/>
              <a:t>T</a:t>
            </a:r>
          </a:p>
        </p:txBody>
      </p:sp>
      <p:pic>
        <p:nvPicPr>
          <p:cNvPr id="24" name="Image 23">
            <a:extLst>
              <a:ext uri="{FF2B5EF4-FFF2-40B4-BE49-F238E27FC236}">
                <a16:creationId xmlns:a16="http://schemas.microsoft.com/office/drawing/2014/main" id="{4DC4BA1A-2391-5CDA-F72D-AE3078BA157B}"/>
              </a:ext>
            </a:extLst>
          </p:cNvPr>
          <p:cNvPicPr>
            <a:picLocks noChangeAspect="1"/>
          </p:cNvPicPr>
          <p:nvPr/>
        </p:nvPicPr>
        <p:blipFill rotWithShape="1">
          <a:blip r:embed="rId3"/>
          <a:srcRect l="9328" t="5125" r="7285" b="8519"/>
          <a:stretch/>
        </p:blipFill>
        <p:spPr>
          <a:xfrm>
            <a:off x="140606" y="980728"/>
            <a:ext cx="4750383" cy="2880000"/>
          </a:xfrm>
          <a:prstGeom prst="rect">
            <a:avLst/>
          </a:prstGeom>
        </p:spPr>
      </p:pic>
      <p:pic>
        <p:nvPicPr>
          <p:cNvPr id="26" name="Image 25">
            <a:extLst>
              <a:ext uri="{FF2B5EF4-FFF2-40B4-BE49-F238E27FC236}">
                <a16:creationId xmlns:a16="http://schemas.microsoft.com/office/drawing/2014/main" id="{93E109E2-D9D1-98FA-5887-2B1672330F46}"/>
              </a:ext>
            </a:extLst>
          </p:cNvPr>
          <p:cNvPicPr>
            <a:picLocks noChangeAspect="1"/>
          </p:cNvPicPr>
          <p:nvPr/>
        </p:nvPicPr>
        <p:blipFill rotWithShape="1">
          <a:blip r:embed="rId4"/>
          <a:srcRect l="9601" t="4383" r="8286" b="7678"/>
          <a:stretch/>
        </p:blipFill>
        <p:spPr>
          <a:xfrm>
            <a:off x="206411" y="3896724"/>
            <a:ext cx="4637499" cy="2907473"/>
          </a:xfrm>
          <a:prstGeom prst="rect">
            <a:avLst/>
          </a:prstGeom>
        </p:spPr>
      </p:pic>
      <p:sp>
        <p:nvSpPr>
          <p:cNvPr id="27" name="Titre 1">
            <a:extLst>
              <a:ext uri="{FF2B5EF4-FFF2-40B4-BE49-F238E27FC236}">
                <a16:creationId xmlns:a16="http://schemas.microsoft.com/office/drawing/2014/main" id="{07AEF985-5F04-B4A3-090B-B72176C9B332}"/>
              </a:ext>
            </a:extLst>
          </p:cNvPr>
          <p:cNvSpPr txBox="1">
            <a:spLocks/>
          </p:cNvSpPr>
          <p:nvPr/>
        </p:nvSpPr>
        <p:spPr>
          <a:xfrm>
            <a:off x="6871010" y="562483"/>
            <a:ext cx="3168352" cy="360000"/>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fr-FR" sz="2000" b="1" kern="0" dirty="0">
                <a:solidFill>
                  <a:schemeClr val="accent6"/>
                </a:solidFill>
                <a:latin typeface="Arial" panose="020B0604020202020204" pitchFamily="34" charset="0"/>
                <a:cs typeface="Arial" panose="020B0604020202020204" pitchFamily="34" charset="0"/>
              </a:rPr>
              <a:t>PIRATA FR34</a:t>
            </a:r>
          </a:p>
        </p:txBody>
      </p:sp>
      <p:grpSp>
        <p:nvGrpSpPr>
          <p:cNvPr id="2" name="Groupe 27">
            <a:extLst>
              <a:ext uri="{FF2B5EF4-FFF2-40B4-BE49-F238E27FC236}">
                <a16:creationId xmlns:a16="http://schemas.microsoft.com/office/drawing/2014/main" id="{743F0DB1-7DBA-8944-194E-144082B4953B}"/>
              </a:ext>
            </a:extLst>
          </p:cNvPr>
          <p:cNvGrpSpPr>
            <a:grpSpLocks noChangeAspect="1"/>
          </p:cNvGrpSpPr>
          <p:nvPr/>
        </p:nvGrpSpPr>
        <p:grpSpPr bwMode="auto">
          <a:xfrm>
            <a:off x="10554761" y="92777"/>
            <a:ext cx="1435307" cy="1260000"/>
            <a:chOff x="2590800" y="1524000"/>
            <a:chExt cx="4203700" cy="3592513"/>
          </a:xfrm>
        </p:grpSpPr>
        <p:grpSp>
          <p:nvGrpSpPr>
            <p:cNvPr id="15" name="Group 14">
              <a:extLst>
                <a:ext uri="{FF2B5EF4-FFF2-40B4-BE49-F238E27FC236}">
                  <a16:creationId xmlns:a16="http://schemas.microsoft.com/office/drawing/2014/main" id="{7D334A55-5008-44AD-70A1-3B836B41C882}"/>
                </a:ext>
              </a:extLst>
            </p:cNvPr>
            <p:cNvGrpSpPr>
              <a:grpSpLocks/>
            </p:cNvGrpSpPr>
            <p:nvPr/>
          </p:nvGrpSpPr>
          <p:grpSpPr bwMode="auto">
            <a:xfrm>
              <a:off x="2590800" y="1524000"/>
              <a:ext cx="4203700" cy="3592513"/>
              <a:chOff x="1632" y="960"/>
              <a:chExt cx="2648" cy="2263"/>
            </a:xfrm>
          </p:grpSpPr>
          <p:pic>
            <p:nvPicPr>
              <p:cNvPr id="19" name="Picture 3" descr="logoPIRATA">
                <a:extLst>
                  <a:ext uri="{FF2B5EF4-FFF2-40B4-BE49-F238E27FC236}">
                    <a16:creationId xmlns:a16="http://schemas.microsoft.com/office/drawing/2014/main" id="{0A63A799-6356-1A3A-3E76-F06F6D89E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4">
                <a:extLst>
                  <a:ext uri="{FF2B5EF4-FFF2-40B4-BE49-F238E27FC236}">
                    <a16:creationId xmlns:a16="http://schemas.microsoft.com/office/drawing/2014/main" id="{7F74ACE8-ED1A-D326-ED25-FFE4973D1833}"/>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5">
                <a:extLst>
                  <a:ext uri="{FF2B5EF4-FFF2-40B4-BE49-F238E27FC236}">
                    <a16:creationId xmlns:a16="http://schemas.microsoft.com/office/drawing/2014/main" id="{8301A41B-8F25-6512-EB5E-AFE24C8D397D}"/>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6">
                <a:extLst>
                  <a:ext uri="{FF2B5EF4-FFF2-40B4-BE49-F238E27FC236}">
                    <a16:creationId xmlns:a16="http://schemas.microsoft.com/office/drawing/2014/main" id="{443F73A4-0944-34E0-7434-7613A1ED6FDB}"/>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7">
                <a:extLst>
                  <a:ext uri="{FF2B5EF4-FFF2-40B4-BE49-F238E27FC236}">
                    <a16:creationId xmlns:a16="http://schemas.microsoft.com/office/drawing/2014/main" id="{E61E8ABB-4694-7C48-5448-CA1CD9669067}"/>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8">
                <a:extLst>
                  <a:ext uri="{FF2B5EF4-FFF2-40B4-BE49-F238E27FC236}">
                    <a16:creationId xmlns:a16="http://schemas.microsoft.com/office/drawing/2014/main" id="{CB32C4CF-40E5-5569-EA8C-BA8CBE711254}"/>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9">
                <a:extLst>
                  <a:ext uri="{FF2B5EF4-FFF2-40B4-BE49-F238E27FC236}">
                    <a16:creationId xmlns:a16="http://schemas.microsoft.com/office/drawing/2014/main" id="{9ECA4A40-9ECE-92AB-C850-1E089B96EA34}"/>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2">
                <a:extLst>
                  <a:ext uri="{FF2B5EF4-FFF2-40B4-BE49-F238E27FC236}">
                    <a16:creationId xmlns:a16="http://schemas.microsoft.com/office/drawing/2014/main" id="{80D57A5C-7FBC-161E-C549-A17B05E1E5B4}"/>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6" name="Oval 13">
                <a:extLst>
                  <a:ext uri="{FF2B5EF4-FFF2-40B4-BE49-F238E27FC236}">
                    <a16:creationId xmlns:a16="http://schemas.microsoft.com/office/drawing/2014/main" id="{4EAB176A-0F2F-8D4F-E0E3-A8A98CF24CB2}"/>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7" name="WordArt 10">
              <a:extLst>
                <a:ext uri="{FF2B5EF4-FFF2-40B4-BE49-F238E27FC236}">
                  <a16:creationId xmlns:a16="http://schemas.microsoft.com/office/drawing/2014/main" id="{FEE89F2A-77A6-5204-303A-4E5F2F6E0BE0}"/>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8" name="ZoneTexte 23">
              <a:extLst>
                <a:ext uri="{FF2B5EF4-FFF2-40B4-BE49-F238E27FC236}">
                  <a16:creationId xmlns:a16="http://schemas.microsoft.com/office/drawing/2014/main" id="{B440DA18-242A-523C-C1B1-1F580FCE4EF6}"/>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8" name="Image 37">
            <a:extLst>
              <a:ext uri="{FF2B5EF4-FFF2-40B4-BE49-F238E27FC236}">
                <a16:creationId xmlns:a16="http://schemas.microsoft.com/office/drawing/2014/main" id="{5A714652-3F46-B17F-3A23-7A4D2B236111}"/>
              </a:ext>
            </a:extLst>
          </p:cNvPr>
          <p:cNvPicPr>
            <a:picLocks noChangeAspect="1"/>
          </p:cNvPicPr>
          <p:nvPr/>
        </p:nvPicPr>
        <p:blipFill rotWithShape="1">
          <a:blip r:embed="rId6"/>
          <a:srcRect l="8467" t="3945" r="7782" b="5679"/>
          <a:stretch/>
        </p:blipFill>
        <p:spPr>
          <a:xfrm>
            <a:off x="5949430" y="967204"/>
            <a:ext cx="4740038" cy="2988000"/>
          </a:xfrm>
          <a:prstGeom prst="rect">
            <a:avLst/>
          </a:prstGeom>
        </p:spPr>
      </p:pic>
      <p:pic>
        <p:nvPicPr>
          <p:cNvPr id="40" name="Image 39">
            <a:extLst>
              <a:ext uri="{FF2B5EF4-FFF2-40B4-BE49-F238E27FC236}">
                <a16:creationId xmlns:a16="http://schemas.microsoft.com/office/drawing/2014/main" id="{24EEB4F0-03BF-85E2-C279-448212D942FB}"/>
              </a:ext>
            </a:extLst>
          </p:cNvPr>
          <p:cNvPicPr>
            <a:picLocks noChangeAspect="1"/>
          </p:cNvPicPr>
          <p:nvPr/>
        </p:nvPicPr>
        <p:blipFill rotWithShape="1">
          <a:blip r:embed="rId7"/>
          <a:srcRect l="9741" t="4633" r="8626" b="6553"/>
          <a:stretch/>
        </p:blipFill>
        <p:spPr>
          <a:xfrm>
            <a:off x="5993056" y="3886489"/>
            <a:ext cx="4652786" cy="2957109"/>
          </a:xfrm>
          <a:prstGeom prst="rect">
            <a:avLst/>
          </a:prstGeom>
        </p:spPr>
      </p:pic>
    </p:spTree>
    <p:extLst>
      <p:ext uri="{BB962C8B-B14F-4D97-AF65-F5344CB8AC3E}">
        <p14:creationId xmlns:p14="http://schemas.microsoft.com/office/powerpoint/2010/main" val="3489453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1" name="ZoneTexte 20">
            <a:extLst>
              <a:ext uri="{FF2B5EF4-FFF2-40B4-BE49-F238E27FC236}">
                <a16:creationId xmlns:a16="http://schemas.microsoft.com/office/drawing/2014/main" id="{9DEC5172-6803-E73E-FD6F-B0D8672C0F28}"/>
              </a:ext>
            </a:extLst>
          </p:cNvPr>
          <p:cNvSpPr txBox="1"/>
          <p:nvPr/>
        </p:nvSpPr>
        <p:spPr>
          <a:xfrm>
            <a:off x="125701" y="351139"/>
            <a:ext cx="6456281" cy="461665"/>
          </a:xfrm>
          <a:prstGeom prst="rect">
            <a:avLst/>
          </a:prstGeom>
          <a:noFill/>
        </p:spPr>
        <p:txBody>
          <a:bodyPr wrap="square" rtlCol="0">
            <a:spAutoFit/>
          </a:bodyPr>
          <a:lstStyle/>
          <a:p>
            <a:r>
              <a:rPr lang="fr-FR" sz="2400" b="1" u="sng" dirty="0">
                <a:solidFill>
                  <a:srgbClr val="FF0000"/>
                </a:solidFill>
              </a:rPr>
              <a:t>Profils CTDO</a:t>
            </a:r>
            <a:r>
              <a:rPr lang="fr-FR" sz="2400" b="1" u="sng" baseline="-25000" dirty="0">
                <a:solidFill>
                  <a:srgbClr val="FF0000"/>
                </a:solidFill>
              </a:rPr>
              <a:t>2</a:t>
            </a:r>
            <a:r>
              <a:rPr lang="fr-FR" sz="2400" b="1" u="sng" dirty="0">
                <a:solidFill>
                  <a:srgbClr val="FF0000"/>
                </a:solidFill>
              </a:rPr>
              <a:t>/LADCP </a:t>
            </a:r>
            <a:r>
              <a:rPr lang="fr-FR" sz="2400" b="1" dirty="0">
                <a:solidFill>
                  <a:srgbClr val="FF0000"/>
                </a:solidFill>
              </a:rPr>
              <a:t>:</a:t>
            </a:r>
            <a:r>
              <a:rPr lang="fr-FR" sz="2000" dirty="0"/>
              <a:t>			</a:t>
            </a:r>
          </a:p>
        </p:txBody>
      </p:sp>
      <p:sp>
        <p:nvSpPr>
          <p:cNvPr id="18" name="ZoneTexte 17">
            <a:extLst>
              <a:ext uri="{FF2B5EF4-FFF2-40B4-BE49-F238E27FC236}">
                <a16:creationId xmlns:a16="http://schemas.microsoft.com/office/drawing/2014/main" id="{8AE3B636-3C32-96AE-3E79-7274B5EB855D}"/>
              </a:ext>
            </a:extLst>
          </p:cNvPr>
          <p:cNvSpPr txBox="1"/>
          <p:nvPr/>
        </p:nvSpPr>
        <p:spPr>
          <a:xfrm>
            <a:off x="25311" y="6500083"/>
            <a:ext cx="2564727" cy="338554"/>
          </a:xfrm>
          <a:prstGeom prst="rect">
            <a:avLst/>
          </a:prstGeom>
          <a:noFill/>
        </p:spPr>
        <p:txBody>
          <a:bodyPr wrap="square" rtlCol="0">
            <a:spAutoFit/>
          </a:bodyPr>
          <a:lstStyle/>
          <a:p>
            <a:r>
              <a:rPr lang="fr-FR" sz="1600" i="1" dirty="0"/>
              <a:t>Traitements: Pierre</a:t>
            </a:r>
          </a:p>
        </p:txBody>
      </p:sp>
      <p:grpSp>
        <p:nvGrpSpPr>
          <p:cNvPr id="2" name="Groupe 27">
            <a:extLst>
              <a:ext uri="{FF2B5EF4-FFF2-40B4-BE49-F238E27FC236}">
                <a16:creationId xmlns:a16="http://schemas.microsoft.com/office/drawing/2014/main" id="{707F62EE-635B-91DC-6758-EFE30D265F14}"/>
              </a:ext>
            </a:extLst>
          </p:cNvPr>
          <p:cNvGrpSpPr>
            <a:grpSpLocks noChangeAspect="1"/>
          </p:cNvGrpSpPr>
          <p:nvPr/>
        </p:nvGrpSpPr>
        <p:grpSpPr bwMode="auto">
          <a:xfrm>
            <a:off x="10554761" y="92777"/>
            <a:ext cx="1435307" cy="1260000"/>
            <a:chOff x="2590800" y="1524000"/>
            <a:chExt cx="4203700" cy="3592513"/>
          </a:xfrm>
        </p:grpSpPr>
        <p:grpSp>
          <p:nvGrpSpPr>
            <p:cNvPr id="8" name="Group 14">
              <a:extLst>
                <a:ext uri="{FF2B5EF4-FFF2-40B4-BE49-F238E27FC236}">
                  <a16:creationId xmlns:a16="http://schemas.microsoft.com/office/drawing/2014/main" id="{04A98EC1-A017-F81C-183E-B27BD62A1B35}"/>
                </a:ext>
              </a:extLst>
            </p:cNvPr>
            <p:cNvGrpSpPr>
              <a:grpSpLocks/>
            </p:cNvGrpSpPr>
            <p:nvPr/>
          </p:nvGrpSpPr>
          <p:grpSpPr bwMode="auto">
            <a:xfrm>
              <a:off x="2590800" y="1524000"/>
              <a:ext cx="4203700" cy="3592513"/>
              <a:chOff x="1632" y="960"/>
              <a:chExt cx="2648" cy="2263"/>
            </a:xfrm>
          </p:grpSpPr>
          <p:pic>
            <p:nvPicPr>
              <p:cNvPr id="19" name="Picture 3" descr="logoPIRATA">
                <a:extLst>
                  <a:ext uri="{FF2B5EF4-FFF2-40B4-BE49-F238E27FC236}">
                    <a16:creationId xmlns:a16="http://schemas.microsoft.com/office/drawing/2014/main" id="{CD00B375-538D-7218-3518-56385FB08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a:extLst>
                  <a:ext uri="{FF2B5EF4-FFF2-40B4-BE49-F238E27FC236}">
                    <a16:creationId xmlns:a16="http://schemas.microsoft.com/office/drawing/2014/main" id="{5EB2B2C0-0183-862B-9F6D-70E7AAAB695A}"/>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5">
                <a:extLst>
                  <a:ext uri="{FF2B5EF4-FFF2-40B4-BE49-F238E27FC236}">
                    <a16:creationId xmlns:a16="http://schemas.microsoft.com/office/drawing/2014/main" id="{7B4B4BF3-AD1C-2243-D5F0-808A2C9DDE69}"/>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6">
                <a:extLst>
                  <a:ext uri="{FF2B5EF4-FFF2-40B4-BE49-F238E27FC236}">
                    <a16:creationId xmlns:a16="http://schemas.microsoft.com/office/drawing/2014/main" id="{42A50C96-6764-28A3-91E0-8F32071AFE21}"/>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7">
                <a:extLst>
                  <a:ext uri="{FF2B5EF4-FFF2-40B4-BE49-F238E27FC236}">
                    <a16:creationId xmlns:a16="http://schemas.microsoft.com/office/drawing/2014/main" id="{4A20A2B4-4D52-C403-C839-483CC85E06F1}"/>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8">
                <a:extLst>
                  <a:ext uri="{FF2B5EF4-FFF2-40B4-BE49-F238E27FC236}">
                    <a16:creationId xmlns:a16="http://schemas.microsoft.com/office/drawing/2014/main" id="{7971D248-2C37-D1ED-E850-84A628C613F0}"/>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9">
                <a:extLst>
                  <a:ext uri="{FF2B5EF4-FFF2-40B4-BE49-F238E27FC236}">
                    <a16:creationId xmlns:a16="http://schemas.microsoft.com/office/drawing/2014/main" id="{FAE39BB9-6008-2A26-117C-E098701E7408}"/>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2">
                <a:extLst>
                  <a:ext uri="{FF2B5EF4-FFF2-40B4-BE49-F238E27FC236}">
                    <a16:creationId xmlns:a16="http://schemas.microsoft.com/office/drawing/2014/main" id="{20C6AA00-60F7-FF6F-7F8C-64D28BB3BAC5}"/>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BD4C914E-8DB6-0DE9-6362-7AEE31A7CA88}"/>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4" name="WordArt 10">
              <a:extLst>
                <a:ext uri="{FF2B5EF4-FFF2-40B4-BE49-F238E27FC236}">
                  <a16:creationId xmlns:a16="http://schemas.microsoft.com/office/drawing/2014/main" id="{3D7AB14B-E53E-F709-FD49-F11016A088F4}"/>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6" name="ZoneTexte 23">
              <a:extLst>
                <a:ext uri="{FF2B5EF4-FFF2-40B4-BE49-F238E27FC236}">
                  <a16:creationId xmlns:a16="http://schemas.microsoft.com/office/drawing/2014/main" id="{10926ECA-A581-42A0-19B5-BC179BEA4FFE}"/>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grpSp>
        <p:nvGrpSpPr>
          <p:cNvPr id="5" name="Groupe 4">
            <a:extLst>
              <a:ext uri="{FF2B5EF4-FFF2-40B4-BE49-F238E27FC236}">
                <a16:creationId xmlns:a16="http://schemas.microsoft.com/office/drawing/2014/main" id="{CCDF6627-FBF5-EED4-4E63-1B44712925B6}"/>
              </a:ext>
            </a:extLst>
          </p:cNvPr>
          <p:cNvGrpSpPr/>
          <p:nvPr/>
        </p:nvGrpSpPr>
        <p:grpSpPr>
          <a:xfrm>
            <a:off x="928052" y="812804"/>
            <a:ext cx="5875726" cy="5661259"/>
            <a:chOff x="928052" y="812804"/>
            <a:chExt cx="5875726" cy="5661259"/>
          </a:xfrm>
        </p:grpSpPr>
        <p:pic>
          <p:nvPicPr>
            <p:cNvPr id="15" name="Image 14">
              <a:extLst>
                <a:ext uri="{FF2B5EF4-FFF2-40B4-BE49-F238E27FC236}">
                  <a16:creationId xmlns:a16="http://schemas.microsoft.com/office/drawing/2014/main" id="{AEBD41F0-7091-A970-2EA1-07CE4C74D768}"/>
                </a:ext>
              </a:extLst>
            </p:cNvPr>
            <p:cNvPicPr>
              <a:picLocks noChangeAspect="1"/>
            </p:cNvPicPr>
            <p:nvPr/>
          </p:nvPicPr>
          <p:blipFill rotWithShape="1">
            <a:blip r:embed="rId4"/>
            <a:srcRect b="6255"/>
            <a:stretch/>
          </p:blipFill>
          <p:spPr>
            <a:xfrm>
              <a:off x="1526145" y="812804"/>
              <a:ext cx="4193538" cy="5661259"/>
            </a:xfrm>
            <a:prstGeom prst="rect">
              <a:avLst/>
            </a:prstGeom>
          </p:spPr>
        </p:pic>
        <p:pic>
          <p:nvPicPr>
            <p:cNvPr id="4" name="Image 3">
              <a:extLst>
                <a:ext uri="{FF2B5EF4-FFF2-40B4-BE49-F238E27FC236}">
                  <a16:creationId xmlns:a16="http://schemas.microsoft.com/office/drawing/2014/main" id="{5006F689-B3CA-0A1C-0598-FBD88B6388C8}"/>
                </a:ext>
              </a:extLst>
            </p:cNvPr>
            <p:cNvPicPr>
              <a:picLocks noChangeAspect="1"/>
            </p:cNvPicPr>
            <p:nvPr/>
          </p:nvPicPr>
          <p:blipFill rotWithShape="1">
            <a:blip r:embed="rId5"/>
            <a:srcRect l="548" t="2049" r="-548" b="95508"/>
            <a:stretch/>
          </p:blipFill>
          <p:spPr>
            <a:xfrm>
              <a:off x="928052" y="878163"/>
              <a:ext cx="5875726" cy="206701"/>
            </a:xfrm>
            <a:prstGeom prst="rect">
              <a:avLst/>
            </a:prstGeom>
          </p:spPr>
        </p:pic>
      </p:grpSp>
      <p:sp>
        <p:nvSpPr>
          <p:cNvPr id="17" name="ZoneTexte 1">
            <a:extLst>
              <a:ext uri="{FF2B5EF4-FFF2-40B4-BE49-F238E27FC236}">
                <a16:creationId xmlns:a16="http://schemas.microsoft.com/office/drawing/2014/main" id="{6FACC6EF-228D-78E5-7478-06FDBEB515DD}"/>
              </a:ext>
            </a:extLst>
          </p:cNvPr>
          <p:cNvSpPr txBox="1"/>
          <p:nvPr/>
        </p:nvSpPr>
        <p:spPr>
          <a:xfrm>
            <a:off x="5943913" y="1966188"/>
            <a:ext cx="5853922" cy="2677656"/>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buFont typeface="Wingdings" pitchFamily="2" charset="2"/>
              <a:buChar char="Ø"/>
            </a:pPr>
            <a:r>
              <a:rPr lang="fr-FR" sz="2400" b="1" dirty="0">
                <a:latin typeface="Arial" panose="020B0604020202020204" pitchFamily="34" charset="0"/>
                <a:cs typeface="Arial" panose="020B0604020202020204" pitchFamily="34" charset="0"/>
              </a:rPr>
              <a:t>un beau profil profond (0-3888m)</a:t>
            </a:r>
          </a:p>
          <a:p>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Avec un magnifique profil LADCP</a:t>
            </a:r>
          </a:p>
          <a:p>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grâce à l’utilisation de la BUC…</a:t>
            </a:r>
          </a:p>
          <a:p>
            <a:endParaRPr lang="fr-FR" sz="2400" dirty="0">
              <a:latin typeface="Arial" panose="020B0604020202020204" pitchFamily="34" charset="0"/>
              <a:cs typeface="Arial" panose="020B0604020202020204" pitchFamily="34" charset="0"/>
            </a:endParaRPr>
          </a:p>
          <a:p>
            <a:r>
              <a:rPr lang="fr-FR" sz="2400" i="1" dirty="0">
                <a:latin typeface="Arial" panose="020B0604020202020204" pitchFamily="34" charset="0"/>
                <a:cs typeface="Arial" panose="020B0604020202020204" pitchFamily="34" charset="0"/>
              </a:rPr>
              <a:t>(merci Luc et Christian…)</a:t>
            </a:r>
          </a:p>
        </p:txBody>
      </p:sp>
      <p:sp>
        <p:nvSpPr>
          <p:cNvPr id="22" name="ZoneTexte 1">
            <a:extLst>
              <a:ext uri="{FF2B5EF4-FFF2-40B4-BE49-F238E27FC236}">
                <a16:creationId xmlns:a16="http://schemas.microsoft.com/office/drawing/2014/main" id="{9E4256C4-9A57-D323-2CFB-1B76C215E7BC}"/>
              </a:ext>
            </a:extLst>
          </p:cNvPr>
          <p:cNvSpPr txBox="1"/>
          <p:nvPr/>
        </p:nvSpPr>
        <p:spPr>
          <a:xfrm>
            <a:off x="5858702" y="908720"/>
            <a:ext cx="5853922" cy="83099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fr-FR" sz="2400" dirty="0">
                <a:latin typeface="Arial" panose="020B0604020202020204" pitchFamily="34" charset="0"/>
                <a:cs typeface="Arial" panose="020B0604020202020204" pitchFamily="34" charset="0"/>
              </a:rPr>
              <a:t>Avec un </a:t>
            </a:r>
            <a:r>
              <a:rPr lang="fr-FR" sz="2400" dirty="0" err="1">
                <a:latin typeface="Arial" panose="020B0604020202020204" pitchFamily="34" charset="0"/>
                <a:cs typeface="Arial" panose="020B0604020202020204" pitchFamily="34" charset="0"/>
              </a:rPr>
              <a:t>trancannage</a:t>
            </a:r>
            <a:r>
              <a:rPr lang="fr-FR" sz="2400" dirty="0">
                <a:latin typeface="Arial" panose="020B0604020202020204" pitchFamily="34" charset="0"/>
                <a:cs typeface="Arial" panose="020B0604020202020204" pitchFamily="34" charset="0"/>
              </a:rPr>
              <a:t> bien réglé…</a:t>
            </a:r>
          </a:p>
          <a:p>
            <a:r>
              <a:rPr lang="fr-FR" sz="2400" i="1" dirty="0">
                <a:latin typeface="Arial" panose="020B0604020202020204" pitchFamily="34" charset="0"/>
                <a:cs typeface="Arial" panose="020B0604020202020204" pitchFamily="34" charset="0"/>
              </a:rPr>
              <a:t>			(merci Benjamin…)</a:t>
            </a:r>
          </a:p>
        </p:txBody>
      </p:sp>
    </p:spTree>
    <p:extLst>
      <p:ext uri="{BB962C8B-B14F-4D97-AF65-F5344CB8AC3E}">
        <p14:creationId xmlns:p14="http://schemas.microsoft.com/office/powerpoint/2010/main" val="10406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a:extLst>
              <a:ext uri="{FF2B5EF4-FFF2-40B4-BE49-F238E27FC236}">
                <a16:creationId xmlns:a16="http://schemas.microsoft.com/office/drawing/2014/main" id="{7C9508BD-CB43-0189-9EFB-4B37B645BD59}"/>
              </a:ext>
            </a:extLst>
          </p:cNvPr>
          <p:cNvSpPr txBox="1"/>
          <p:nvPr/>
        </p:nvSpPr>
        <p:spPr>
          <a:xfrm>
            <a:off x="367690" y="567607"/>
            <a:ext cx="9680269" cy="707886"/>
          </a:xfrm>
          <a:prstGeom prst="rect">
            <a:avLst/>
          </a:prstGeom>
          <a:noFill/>
        </p:spPr>
        <p:txBody>
          <a:bodyPr wrap="square" rtlCol="0">
            <a:spAutoFit/>
          </a:bodyPr>
          <a:lstStyle/>
          <a:p>
            <a:r>
              <a:rPr lang="fr-FR" sz="2000" u="sng" dirty="0">
                <a:solidFill>
                  <a:srgbClr val="FF0000"/>
                </a:solidFill>
              </a:rPr>
              <a:t>CHIMIE: Nombreux échantillons et analyses… :</a:t>
            </a:r>
          </a:p>
          <a:p>
            <a:r>
              <a:rPr lang="fr-FR" sz="2000" i="1" dirty="0">
                <a:solidFill>
                  <a:srgbClr val="FF0000"/>
                </a:solidFill>
              </a:rPr>
              <a:t>S, O</a:t>
            </a:r>
            <a:r>
              <a:rPr lang="fr-FR" sz="2000" i="1" baseline="-25000" dirty="0">
                <a:solidFill>
                  <a:srgbClr val="FF0000"/>
                </a:solidFill>
              </a:rPr>
              <a:t>2</a:t>
            </a:r>
            <a:r>
              <a:rPr lang="fr-FR" sz="2000" i="1" dirty="0">
                <a:solidFill>
                  <a:srgbClr val="FF0000"/>
                </a:solidFill>
              </a:rPr>
              <a:t>, pH/TA, nutriments, pigments (HPLC), DIC/TA, DIC/C13, O18, POM et PFAS </a:t>
            </a:r>
          </a:p>
        </p:txBody>
      </p:sp>
      <p:sp>
        <p:nvSpPr>
          <p:cNvPr id="8" name="ZoneTexte 7">
            <a:extLst>
              <a:ext uri="{FF2B5EF4-FFF2-40B4-BE49-F238E27FC236}">
                <a16:creationId xmlns:a16="http://schemas.microsoft.com/office/drawing/2014/main" id="{7A53B2E3-428B-E905-64BA-C8FD887C2E98}"/>
              </a:ext>
            </a:extLst>
          </p:cNvPr>
          <p:cNvSpPr txBox="1"/>
          <p:nvPr/>
        </p:nvSpPr>
        <p:spPr>
          <a:xfrm>
            <a:off x="119336" y="1677978"/>
            <a:ext cx="7247723" cy="4801314"/>
          </a:xfrm>
          <a:prstGeom prst="rect">
            <a:avLst/>
          </a:prstGeom>
          <a:noFill/>
        </p:spPr>
        <p:txBody>
          <a:bodyPr wrap="square" rtlCol="0">
            <a:spAutoFit/>
          </a:bodyPr>
          <a:lstStyle/>
          <a:p>
            <a:pPr>
              <a:spcAft>
                <a:spcPts val="1200"/>
              </a:spcAft>
            </a:pPr>
            <a:r>
              <a:rPr lang="fr-FR" sz="2000" b="1" dirty="0"/>
              <a:t>381</a:t>
            </a:r>
            <a:r>
              <a:rPr lang="fr-FR" sz="2000" dirty="0"/>
              <a:t> échantillons surface +</a:t>
            </a:r>
            <a:r>
              <a:rPr lang="fr-FR" sz="2000" b="1" dirty="0"/>
              <a:t> 2760 </a:t>
            </a:r>
            <a:r>
              <a:rPr lang="fr-FR" sz="2000" dirty="0"/>
              <a:t>échantillons « bouteille » </a:t>
            </a:r>
            <a:endParaRPr lang="fr-FR" sz="2000" i="1" dirty="0"/>
          </a:p>
          <a:p>
            <a:pPr>
              <a:spcBef>
                <a:spcPts val="600"/>
              </a:spcBef>
              <a:spcAft>
                <a:spcPts val="600"/>
              </a:spcAft>
            </a:pPr>
            <a:r>
              <a:rPr lang="fr-FR" sz="1800" dirty="0"/>
              <a:t>265 (39/226) filtrations pour les pigments </a:t>
            </a:r>
            <a:r>
              <a:rPr lang="fr-FR" sz="1800" dirty="0" err="1"/>
              <a:t>Chl</a:t>
            </a:r>
            <a:r>
              <a:rPr lang="fr-FR" sz="1800" dirty="0"/>
              <a:t> HPLC </a:t>
            </a:r>
            <a:r>
              <a:rPr lang="fr-FR" sz="1800" i="1" dirty="0"/>
              <a:t>(quarts)</a:t>
            </a:r>
            <a:endParaRPr lang="fr-FR" sz="1800" dirty="0"/>
          </a:p>
          <a:p>
            <a:pPr>
              <a:spcBef>
                <a:spcPts val="600"/>
              </a:spcBef>
              <a:spcAft>
                <a:spcPts val="600"/>
              </a:spcAft>
            </a:pPr>
            <a:r>
              <a:rPr lang="fr-FR" sz="1800" dirty="0"/>
              <a:t>589 (71/518) pasteurisations pour les sels nutritifs </a:t>
            </a:r>
            <a:r>
              <a:rPr lang="fr-FR" sz="1800" i="1" dirty="0"/>
              <a:t>(quarts)</a:t>
            </a:r>
            <a:endParaRPr lang="fr-FR" sz="1800" dirty="0"/>
          </a:p>
          <a:p>
            <a:pPr>
              <a:spcBef>
                <a:spcPts val="600"/>
              </a:spcBef>
              <a:spcAft>
                <a:spcPts val="600"/>
              </a:spcAft>
            </a:pPr>
            <a:r>
              <a:rPr lang="fr-FR" sz="1800" dirty="0">
                <a:highlight>
                  <a:srgbClr val="FFFF00"/>
                </a:highlight>
              </a:rPr>
              <a:t>109 </a:t>
            </a:r>
            <a:r>
              <a:rPr lang="fr-FR" sz="1800" dirty="0"/>
              <a:t>(29/80) échantillons CO</a:t>
            </a:r>
            <a:r>
              <a:rPr lang="fr-FR" sz="1800" baseline="-25000" dirty="0"/>
              <a:t>2</a:t>
            </a:r>
            <a:r>
              <a:rPr lang="fr-FR" sz="1800" dirty="0"/>
              <a:t> - DIC&amp;TA - </a:t>
            </a:r>
            <a:r>
              <a:rPr lang="fr-FR" sz="1800" i="1" dirty="0"/>
              <a:t>(quarts)</a:t>
            </a:r>
          </a:p>
          <a:p>
            <a:pPr>
              <a:spcBef>
                <a:spcPts val="600"/>
              </a:spcBef>
              <a:spcAft>
                <a:spcPts val="600"/>
              </a:spcAft>
            </a:pPr>
            <a:r>
              <a:rPr lang="fr-FR" sz="1800" dirty="0">
                <a:highlight>
                  <a:srgbClr val="FFFF00"/>
                </a:highlight>
              </a:rPr>
              <a:t>201</a:t>
            </a:r>
            <a:r>
              <a:rPr lang="fr-FR" sz="1800" dirty="0"/>
              <a:t> (59/142) échantillons </a:t>
            </a:r>
            <a:r>
              <a:rPr lang="fr-FR" sz="1800" baseline="30000" dirty="0"/>
              <a:t>13</a:t>
            </a:r>
            <a:r>
              <a:rPr lang="fr-FR" sz="1800" dirty="0"/>
              <a:t>C/DIC - </a:t>
            </a:r>
            <a:r>
              <a:rPr lang="fr-FR" sz="1800" i="1" dirty="0"/>
              <a:t>(quarts)</a:t>
            </a:r>
            <a:endParaRPr lang="fr-FR" sz="1800" dirty="0"/>
          </a:p>
          <a:p>
            <a:pPr>
              <a:spcBef>
                <a:spcPts val="600"/>
              </a:spcBef>
              <a:spcAft>
                <a:spcPts val="600"/>
              </a:spcAft>
            </a:pPr>
            <a:r>
              <a:rPr lang="fr-FR" sz="1800" dirty="0">
                <a:highlight>
                  <a:srgbClr val="FFFF00"/>
                </a:highlight>
              </a:rPr>
              <a:t>201</a:t>
            </a:r>
            <a:r>
              <a:rPr lang="fr-FR" sz="1800" dirty="0"/>
              <a:t> (59/142) échantillons </a:t>
            </a:r>
            <a:r>
              <a:rPr lang="fr-FR" sz="1800" baseline="30000" dirty="0"/>
              <a:t>18</a:t>
            </a:r>
            <a:r>
              <a:rPr lang="fr-FR" sz="1800" dirty="0"/>
              <a:t>O - </a:t>
            </a:r>
            <a:r>
              <a:rPr lang="fr-FR" sz="1800" i="1" dirty="0"/>
              <a:t>(quarts)</a:t>
            </a:r>
            <a:endParaRPr lang="fr-FR" sz="1800" dirty="0"/>
          </a:p>
          <a:p>
            <a:pPr>
              <a:spcBef>
                <a:spcPts val="600"/>
              </a:spcBef>
              <a:spcAft>
                <a:spcPts val="600"/>
              </a:spcAft>
            </a:pPr>
            <a:r>
              <a:rPr lang="fr-FR" sz="1800" dirty="0"/>
              <a:t>78 (52/26) POM - </a:t>
            </a:r>
            <a:r>
              <a:rPr lang="fr-FR" sz="1800" i="1" dirty="0"/>
              <a:t>(quarts)</a:t>
            </a:r>
            <a:endParaRPr lang="fr-FR" sz="1800" dirty="0"/>
          </a:p>
          <a:p>
            <a:pPr>
              <a:spcBef>
                <a:spcPts val="600"/>
              </a:spcBef>
              <a:spcAft>
                <a:spcPts val="600"/>
              </a:spcAft>
            </a:pPr>
            <a:r>
              <a:rPr lang="fr-FR" sz="1800" dirty="0"/>
              <a:t>46 échantillons PFAS - </a:t>
            </a:r>
            <a:r>
              <a:rPr lang="fr-FR" sz="1800" i="1" dirty="0"/>
              <a:t>(quarts)</a:t>
            </a:r>
            <a:endParaRPr lang="fr-FR" sz="2000" dirty="0"/>
          </a:p>
          <a:p>
            <a:pPr marL="342900" indent="-342900">
              <a:spcBef>
                <a:spcPts val="600"/>
              </a:spcBef>
              <a:spcAft>
                <a:spcPts val="600"/>
              </a:spcAft>
              <a:buFont typeface="Symbol" panose="05050102010706020507" pitchFamily="18" charset="2"/>
              <a:buChar char="Þ"/>
            </a:pPr>
            <a:r>
              <a:rPr lang="fr-FR" sz="2000" b="1" dirty="0"/>
              <a:t>552 analyses d’O</a:t>
            </a:r>
            <a:r>
              <a:rPr lang="fr-FR" sz="2000" b="1" baseline="-25000" dirty="0"/>
              <a:t>2</a:t>
            </a:r>
            <a:r>
              <a:rPr lang="fr-FR" sz="2000" b="1" dirty="0"/>
              <a:t> , 488 pH, 488 TA, et </a:t>
            </a:r>
          </a:p>
          <a:p>
            <a:pPr>
              <a:spcBef>
                <a:spcPts val="600"/>
              </a:spcBef>
              <a:spcAft>
                <a:spcPts val="600"/>
              </a:spcAft>
            </a:pPr>
            <a:r>
              <a:rPr lang="fr-FR" sz="2000" b="1" dirty="0"/>
              <a:t>			634 </a:t>
            </a:r>
            <a:r>
              <a:rPr lang="fr-FR" sz="2000" dirty="0"/>
              <a:t>(68/566) </a:t>
            </a:r>
            <a:r>
              <a:rPr lang="fr-FR" sz="2000" b="1" dirty="0"/>
              <a:t>salinité faites à bord</a:t>
            </a:r>
            <a:r>
              <a:rPr lang="fr-FR" sz="2000" dirty="0"/>
              <a:t> </a:t>
            </a:r>
          </a:p>
          <a:p>
            <a:r>
              <a:rPr lang="fr-FR" sz="2000" i="1" dirty="0"/>
              <a:t>		</a:t>
            </a:r>
            <a:endParaRPr lang="fr-FR" sz="2000" dirty="0"/>
          </a:p>
        </p:txBody>
      </p:sp>
      <p:sp>
        <p:nvSpPr>
          <p:cNvPr id="14" name="ZoneTexte 13">
            <a:extLst>
              <a:ext uri="{FF2B5EF4-FFF2-40B4-BE49-F238E27FC236}">
                <a16:creationId xmlns:a16="http://schemas.microsoft.com/office/drawing/2014/main" id="{3448CCE5-AC48-A17C-753B-0E3DD90C10FB}"/>
              </a:ext>
            </a:extLst>
          </p:cNvPr>
          <p:cNvSpPr txBox="1"/>
          <p:nvPr/>
        </p:nvSpPr>
        <p:spPr>
          <a:xfrm>
            <a:off x="378167" y="1277868"/>
            <a:ext cx="5138394" cy="400110"/>
          </a:xfrm>
          <a:prstGeom prst="rect">
            <a:avLst/>
          </a:prstGeom>
          <a:noFill/>
        </p:spPr>
        <p:txBody>
          <a:bodyPr wrap="none" rtlCol="0">
            <a:spAutoFit/>
          </a:bodyPr>
          <a:lstStyle/>
          <a:p>
            <a:r>
              <a:rPr lang="fr-FR" sz="2000" dirty="0"/>
              <a:t>Supervisés par Sandrine, Thierry et Armelle</a:t>
            </a:r>
          </a:p>
        </p:txBody>
      </p:sp>
      <p:sp>
        <p:nvSpPr>
          <p:cNvPr id="15" name="ZoneTexte 14">
            <a:extLst>
              <a:ext uri="{FF2B5EF4-FFF2-40B4-BE49-F238E27FC236}">
                <a16:creationId xmlns:a16="http://schemas.microsoft.com/office/drawing/2014/main" id="{475FB9EA-5002-CDD1-F4BA-375623E7BC8F}"/>
              </a:ext>
            </a:extLst>
          </p:cNvPr>
          <p:cNvSpPr txBox="1"/>
          <p:nvPr/>
        </p:nvSpPr>
        <p:spPr>
          <a:xfrm>
            <a:off x="3291349" y="6275563"/>
            <a:ext cx="4205126" cy="400110"/>
          </a:xfrm>
          <a:prstGeom prst="rect">
            <a:avLst/>
          </a:prstGeom>
          <a:noFill/>
        </p:spPr>
        <p:txBody>
          <a:bodyPr wrap="none" rtlCol="0">
            <a:spAutoFit/>
          </a:bodyPr>
          <a:lstStyle/>
          <a:p>
            <a:r>
              <a:rPr lang="fr-FR" sz="2000" i="1" dirty="0"/>
              <a:t>Merci Sandrine, Thierry et Armelle !</a:t>
            </a:r>
          </a:p>
        </p:txBody>
      </p:sp>
      <p:grpSp>
        <p:nvGrpSpPr>
          <p:cNvPr id="16" name="Groupe 27">
            <a:extLst>
              <a:ext uri="{FF2B5EF4-FFF2-40B4-BE49-F238E27FC236}">
                <a16:creationId xmlns:a16="http://schemas.microsoft.com/office/drawing/2014/main" id="{A3FE03E3-20DA-5082-F345-1038916E3F03}"/>
              </a:ext>
            </a:extLst>
          </p:cNvPr>
          <p:cNvGrpSpPr>
            <a:grpSpLocks noChangeAspect="1"/>
          </p:cNvGrpSpPr>
          <p:nvPr/>
        </p:nvGrpSpPr>
        <p:grpSpPr bwMode="auto">
          <a:xfrm>
            <a:off x="10554761" y="92777"/>
            <a:ext cx="1435307" cy="1260000"/>
            <a:chOff x="2590800" y="1524000"/>
            <a:chExt cx="4203700" cy="3592513"/>
          </a:xfrm>
        </p:grpSpPr>
        <p:grpSp>
          <p:nvGrpSpPr>
            <p:cNvPr id="17" name="Group 14">
              <a:extLst>
                <a:ext uri="{FF2B5EF4-FFF2-40B4-BE49-F238E27FC236}">
                  <a16:creationId xmlns:a16="http://schemas.microsoft.com/office/drawing/2014/main" id="{2B354208-4A0A-291B-E077-F16236B7DF93}"/>
                </a:ext>
              </a:extLst>
            </p:cNvPr>
            <p:cNvGrpSpPr>
              <a:grpSpLocks/>
            </p:cNvGrpSpPr>
            <p:nvPr/>
          </p:nvGrpSpPr>
          <p:grpSpPr bwMode="auto">
            <a:xfrm>
              <a:off x="2590800" y="1524000"/>
              <a:ext cx="4203700" cy="3592513"/>
              <a:chOff x="1632" y="960"/>
              <a:chExt cx="2648" cy="2263"/>
            </a:xfrm>
          </p:grpSpPr>
          <p:pic>
            <p:nvPicPr>
              <p:cNvPr id="20" name="Picture 3" descr="logoPIRATA">
                <a:extLst>
                  <a:ext uri="{FF2B5EF4-FFF2-40B4-BE49-F238E27FC236}">
                    <a16:creationId xmlns:a16="http://schemas.microsoft.com/office/drawing/2014/main" id="{45F1CA09-2E36-D489-969D-7B00F454C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4">
                <a:extLst>
                  <a:ext uri="{FF2B5EF4-FFF2-40B4-BE49-F238E27FC236}">
                    <a16:creationId xmlns:a16="http://schemas.microsoft.com/office/drawing/2014/main" id="{90A3582C-D490-FA46-BBEE-FB602BBE79F3}"/>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5">
                <a:extLst>
                  <a:ext uri="{FF2B5EF4-FFF2-40B4-BE49-F238E27FC236}">
                    <a16:creationId xmlns:a16="http://schemas.microsoft.com/office/drawing/2014/main" id="{D85BFF67-2FCC-3633-377D-E3A691470702}"/>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6">
                <a:extLst>
                  <a:ext uri="{FF2B5EF4-FFF2-40B4-BE49-F238E27FC236}">
                    <a16:creationId xmlns:a16="http://schemas.microsoft.com/office/drawing/2014/main" id="{938A03E2-54D8-2AB9-DEE3-CF5241E3EE9D}"/>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7">
                <a:extLst>
                  <a:ext uri="{FF2B5EF4-FFF2-40B4-BE49-F238E27FC236}">
                    <a16:creationId xmlns:a16="http://schemas.microsoft.com/office/drawing/2014/main" id="{41A9175D-5B11-AF44-3DA2-68D615D08E4D}"/>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8">
                <a:extLst>
                  <a:ext uri="{FF2B5EF4-FFF2-40B4-BE49-F238E27FC236}">
                    <a16:creationId xmlns:a16="http://schemas.microsoft.com/office/drawing/2014/main" id="{E58E3850-EFEC-A652-ECC2-3F08747074D6}"/>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9">
                <a:extLst>
                  <a:ext uri="{FF2B5EF4-FFF2-40B4-BE49-F238E27FC236}">
                    <a16:creationId xmlns:a16="http://schemas.microsoft.com/office/drawing/2014/main" id="{DCC40CDA-0370-0B80-9BD2-E70A18700119}"/>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2">
                <a:extLst>
                  <a:ext uri="{FF2B5EF4-FFF2-40B4-BE49-F238E27FC236}">
                    <a16:creationId xmlns:a16="http://schemas.microsoft.com/office/drawing/2014/main" id="{DE9F153D-6E34-E831-D407-33643EF52077}"/>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44C3FC3A-CB2A-D7E8-2662-994347005981}"/>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8" name="WordArt 10">
              <a:extLst>
                <a:ext uri="{FF2B5EF4-FFF2-40B4-BE49-F238E27FC236}">
                  <a16:creationId xmlns:a16="http://schemas.microsoft.com/office/drawing/2014/main" id="{24A71D21-003E-8099-851E-D655C055DFAC}"/>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9" name="ZoneTexte 23">
              <a:extLst>
                <a:ext uri="{FF2B5EF4-FFF2-40B4-BE49-F238E27FC236}">
                  <a16:creationId xmlns:a16="http://schemas.microsoft.com/office/drawing/2014/main" id="{EE7DC5B8-7D57-3275-A6E6-67BA97C5036B}"/>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5" name="Image 34">
            <a:extLst>
              <a:ext uri="{FF2B5EF4-FFF2-40B4-BE49-F238E27FC236}">
                <a16:creationId xmlns:a16="http://schemas.microsoft.com/office/drawing/2014/main" id="{43A725D5-EA38-7CE8-7FE6-E0D1802E2ECA}"/>
              </a:ext>
            </a:extLst>
          </p:cNvPr>
          <p:cNvPicPr>
            <a:picLocks noChangeAspect="1"/>
          </p:cNvPicPr>
          <p:nvPr/>
        </p:nvPicPr>
        <p:blipFill rotWithShape="1">
          <a:blip r:embed="rId4"/>
          <a:srcRect r="18065"/>
          <a:stretch/>
        </p:blipFill>
        <p:spPr>
          <a:xfrm>
            <a:off x="7625890" y="4128723"/>
            <a:ext cx="4324281" cy="2376000"/>
          </a:xfrm>
          <a:prstGeom prst="rect">
            <a:avLst/>
          </a:prstGeom>
        </p:spPr>
      </p:pic>
      <p:pic>
        <p:nvPicPr>
          <p:cNvPr id="37" name="Image 36">
            <a:extLst>
              <a:ext uri="{FF2B5EF4-FFF2-40B4-BE49-F238E27FC236}">
                <a16:creationId xmlns:a16="http://schemas.microsoft.com/office/drawing/2014/main" id="{5BBBBF28-497A-82F0-EE49-2DD6305A4F8F}"/>
              </a:ext>
            </a:extLst>
          </p:cNvPr>
          <p:cNvPicPr>
            <a:picLocks noChangeAspect="1"/>
          </p:cNvPicPr>
          <p:nvPr/>
        </p:nvPicPr>
        <p:blipFill rotWithShape="1">
          <a:blip r:embed="rId5"/>
          <a:srcRect l="11069" t="20181" b="20412"/>
          <a:stretch/>
        </p:blipFill>
        <p:spPr>
          <a:xfrm>
            <a:off x="7166985" y="1441304"/>
            <a:ext cx="4783185" cy="2396456"/>
          </a:xfrm>
          <a:prstGeom prst="rect">
            <a:avLst/>
          </a:prstGeom>
        </p:spPr>
      </p:pic>
    </p:spTree>
    <p:extLst>
      <p:ext uri="{BB962C8B-B14F-4D97-AF65-F5344CB8AC3E}">
        <p14:creationId xmlns:p14="http://schemas.microsoft.com/office/powerpoint/2010/main" val="2459753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a:extLst>
              <a:ext uri="{FF2B5EF4-FFF2-40B4-BE49-F238E27FC236}">
                <a16:creationId xmlns:a16="http://schemas.microsoft.com/office/drawing/2014/main" id="{7C9508BD-CB43-0189-9EFB-4B37B645BD59}"/>
              </a:ext>
            </a:extLst>
          </p:cNvPr>
          <p:cNvSpPr txBox="1"/>
          <p:nvPr/>
        </p:nvSpPr>
        <p:spPr>
          <a:xfrm>
            <a:off x="367690" y="567607"/>
            <a:ext cx="8536621" cy="707886"/>
          </a:xfrm>
          <a:prstGeom prst="rect">
            <a:avLst/>
          </a:prstGeom>
          <a:noFill/>
        </p:spPr>
        <p:txBody>
          <a:bodyPr wrap="square" rtlCol="0">
            <a:spAutoFit/>
          </a:bodyPr>
          <a:lstStyle/>
          <a:p>
            <a:r>
              <a:rPr lang="fr-FR" sz="2000" u="sng" dirty="0">
                <a:solidFill>
                  <a:srgbClr val="FF0000"/>
                </a:solidFill>
              </a:rPr>
              <a:t>CHIMIE: Nombreux échantillons et analyses… :</a:t>
            </a:r>
          </a:p>
          <a:p>
            <a:r>
              <a:rPr lang="fr-FR" sz="2000" i="1" dirty="0">
                <a:solidFill>
                  <a:srgbClr val="FF0000"/>
                </a:solidFill>
              </a:rPr>
              <a:t>S, O</a:t>
            </a:r>
            <a:r>
              <a:rPr lang="fr-FR" sz="2000" i="1" baseline="-25000" dirty="0">
                <a:solidFill>
                  <a:srgbClr val="FF0000"/>
                </a:solidFill>
              </a:rPr>
              <a:t>2</a:t>
            </a:r>
            <a:r>
              <a:rPr lang="fr-FR" sz="2000" i="1" dirty="0">
                <a:solidFill>
                  <a:srgbClr val="FF0000"/>
                </a:solidFill>
              </a:rPr>
              <a:t>, </a:t>
            </a:r>
            <a:r>
              <a:rPr lang="fr-FR" sz="2000" b="1" i="1" dirty="0">
                <a:solidFill>
                  <a:srgbClr val="FF0000"/>
                </a:solidFill>
              </a:rPr>
              <a:t>pH/</a:t>
            </a:r>
            <a:r>
              <a:rPr lang="fr-FR" sz="2000" b="1" i="1" dirty="0"/>
              <a:t>TA</a:t>
            </a:r>
            <a:r>
              <a:rPr lang="fr-FR" sz="2000" i="1" dirty="0">
                <a:solidFill>
                  <a:srgbClr val="FF0000"/>
                </a:solidFill>
              </a:rPr>
              <a:t>, nutriments, pigments </a:t>
            </a:r>
            <a:r>
              <a:rPr lang="fr-FR" sz="2000" i="1" dirty="0" err="1">
                <a:solidFill>
                  <a:srgbClr val="FF0000"/>
                </a:solidFill>
              </a:rPr>
              <a:t>Chl</a:t>
            </a:r>
            <a:r>
              <a:rPr lang="fr-FR" sz="2000" i="1" dirty="0">
                <a:solidFill>
                  <a:srgbClr val="FF0000"/>
                </a:solidFill>
              </a:rPr>
              <a:t>, DIC/TA, DIC/C13, O18, POM </a:t>
            </a:r>
          </a:p>
        </p:txBody>
      </p:sp>
      <p:grpSp>
        <p:nvGrpSpPr>
          <p:cNvPr id="8" name="Groupe 27">
            <a:extLst>
              <a:ext uri="{FF2B5EF4-FFF2-40B4-BE49-F238E27FC236}">
                <a16:creationId xmlns:a16="http://schemas.microsoft.com/office/drawing/2014/main" id="{ED04004D-64C8-982C-F24F-1200795A8D7E}"/>
              </a:ext>
            </a:extLst>
          </p:cNvPr>
          <p:cNvGrpSpPr>
            <a:grpSpLocks noChangeAspect="1"/>
          </p:cNvGrpSpPr>
          <p:nvPr/>
        </p:nvGrpSpPr>
        <p:grpSpPr bwMode="auto">
          <a:xfrm>
            <a:off x="10554761" y="92777"/>
            <a:ext cx="1435307" cy="1260000"/>
            <a:chOff x="2590800" y="1524000"/>
            <a:chExt cx="4203700" cy="3592513"/>
          </a:xfrm>
        </p:grpSpPr>
        <p:grpSp>
          <p:nvGrpSpPr>
            <p:cNvPr id="15" name="Group 14">
              <a:extLst>
                <a:ext uri="{FF2B5EF4-FFF2-40B4-BE49-F238E27FC236}">
                  <a16:creationId xmlns:a16="http://schemas.microsoft.com/office/drawing/2014/main" id="{C2CA0287-29A3-D91E-72A6-26DD053BAFE8}"/>
                </a:ext>
              </a:extLst>
            </p:cNvPr>
            <p:cNvGrpSpPr>
              <a:grpSpLocks/>
            </p:cNvGrpSpPr>
            <p:nvPr/>
          </p:nvGrpSpPr>
          <p:grpSpPr bwMode="auto">
            <a:xfrm>
              <a:off x="2590800" y="1524000"/>
              <a:ext cx="4203700" cy="3592513"/>
              <a:chOff x="1632" y="960"/>
              <a:chExt cx="2648" cy="2263"/>
            </a:xfrm>
          </p:grpSpPr>
          <p:pic>
            <p:nvPicPr>
              <p:cNvPr id="20" name="Picture 3" descr="logoPIRATA">
                <a:extLst>
                  <a:ext uri="{FF2B5EF4-FFF2-40B4-BE49-F238E27FC236}">
                    <a16:creationId xmlns:a16="http://schemas.microsoft.com/office/drawing/2014/main" id="{2E1DA0B5-F3D1-A030-71EA-9951C49D3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4">
                <a:extLst>
                  <a:ext uri="{FF2B5EF4-FFF2-40B4-BE49-F238E27FC236}">
                    <a16:creationId xmlns:a16="http://schemas.microsoft.com/office/drawing/2014/main" id="{F3471A2A-4C2C-6C09-DCA0-E4A60E652B77}"/>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5">
                <a:extLst>
                  <a:ext uri="{FF2B5EF4-FFF2-40B4-BE49-F238E27FC236}">
                    <a16:creationId xmlns:a16="http://schemas.microsoft.com/office/drawing/2014/main" id="{BE3AC2D3-C45E-DD07-E352-D4BFACD61262}"/>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6">
                <a:extLst>
                  <a:ext uri="{FF2B5EF4-FFF2-40B4-BE49-F238E27FC236}">
                    <a16:creationId xmlns:a16="http://schemas.microsoft.com/office/drawing/2014/main" id="{B3BAAEB4-8F9F-3CDA-A957-E8D63C5CA29B}"/>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7">
                <a:extLst>
                  <a:ext uri="{FF2B5EF4-FFF2-40B4-BE49-F238E27FC236}">
                    <a16:creationId xmlns:a16="http://schemas.microsoft.com/office/drawing/2014/main" id="{A07251F9-3257-5767-2F97-F605B7D4B76B}"/>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8">
                <a:extLst>
                  <a:ext uri="{FF2B5EF4-FFF2-40B4-BE49-F238E27FC236}">
                    <a16:creationId xmlns:a16="http://schemas.microsoft.com/office/drawing/2014/main" id="{05286991-44FD-CB34-3767-D6D36C70F145}"/>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9">
                <a:extLst>
                  <a:ext uri="{FF2B5EF4-FFF2-40B4-BE49-F238E27FC236}">
                    <a16:creationId xmlns:a16="http://schemas.microsoft.com/office/drawing/2014/main" id="{F561D130-74CD-B382-16B0-0DA80F6DB646}"/>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12">
                <a:extLst>
                  <a:ext uri="{FF2B5EF4-FFF2-40B4-BE49-F238E27FC236}">
                    <a16:creationId xmlns:a16="http://schemas.microsoft.com/office/drawing/2014/main" id="{3FE3A005-73EC-5727-1582-08A72A4B21BC}"/>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13">
                <a:extLst>
                  <a:ext uri="{FF2B5EF4-FFF2-40B4-BE49-F238E27FC236}">
                    <a16:creationId xmlns:a16="http://schemas.microsoft.com/office/drawing/2014/main" id="{E6CAB1B3-C1BF-BD68-4475-19636061F4A6}"/>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8" name="WordArt 10">
              <a:extLst>
                <a:ext uri="{FF2B5EF4-FFF2-40B4-BE49-F238E27FC236}">
                  <a16:creationId xmlns:a16="http://schemas.microsoft.com/office/drawing/2014/main" id="{7F1B0C4E-42AD-7DC2-AC1B-0B057FAB591F}"/>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9" name="ZoneTexte 23">
              <a:extLst>
                <a:ext uri="{FF2B5EF4-FFF2-40B4-BE49-F238E27FC236}">
                  <a16:creationId xmlns:a16="http://schemas.microsoft.com/office/drawing/2014/main" id="{1C02FB32-0D70-2405-B186-8EFD2E6D7864}"/>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4" name="Image 3">
            <a:extLst>
              <a:ext uri="{FF2B5EF4-FFF2-40B4-BE49-F238E27FC236}">
                <a16:creationId xmlns:a16="http://schemas.microsoft.com/office/drawing/2014/main" id="{48255B4E-8F9C-7BF9-2766-FEF8B1C6F591}"/>
              </a:ext>
            </a:extLst>
          </p:cNvPr>
          <p:cNvPicPr>
            <a:picLocks noChangeAspect="1"/>
          </p:cNvPicPr>
          <p:nvPr/>
        </p:nvPicPr>
        <p:blipFill>
          <a:blip r:embed="rId4"/>
          <a:stretch>
            <a:fillRect/>
          </a:stretch>
        </p:blipFill>
        <p:spPr>
          <a:xfrm>
            <a:off x="333533" y="1352777"/>
            <a:ext cx="7591710" cy="2436263"/>
          </a:xfrm>
          <a:prstGeom prst="rect">
            <a:avLst/>
          </a:prstGeom>
        </p:spPr>
      </p:pic>
      <p:pic>
        <p:nvPicPr>
          <p:cNvPr id="6" name="Image 5">
            <a:extLst>
              <a:ext uri="{FF2B5EF4-FFF2-40B4-BE49-F238E27FC236}">
                <a16:creationId xmlns:a16="http://schemas.microsoft.com/office/drawing/2014/main" id="{D2C01DA4-AAA5-0BF1-21B2-D2C10410C5D1}"/>
              </a:ext>
            </a:extLst>
          </p:cNvPr>
          <p:cNvPicPr>
            <a:picLocks noChangeAspect="1"/>
          </p:cNvPicPr>
          <p:nvPr/>
        </p:nvPicPr>
        <p:blipFill>
          <a:blip r:embed="rId5"/>
          <a:stretch>
            <a:fillRect/>
          </a:stretch>
        </p:blipFill>
        <p:spPr>
          <a:xfrm>
            <a:off x="643238" y="3749085"/>
            <a:ext cx="6972300" cy="2082800"/>
          </a:xfrm>
          <a:prstGeom prst="rect">
            <a:avLst/>
          </a:prstGeom>
        </p:spPr>
      </p:pic>
      <p:sp>
        <p:nvSpPr>
          <p:cNvPr id="16" name="ZoneTexte 15">
            <a:extLst>
              <a:ext uri="{FF2B5EF4-FFF2-40B4-BE49-F238E27FC236}">
                <a16:creationId xmlns:a16="http://schemas.microsoft.com/office/drawing/2014/main" id="{0EDC8204-9894-BD56-A608-80455685F1E8}"/>
              </a:ext>
            </a:extLst>
          </p:cNvPr>
          <p:cNvSpPr txBox="1"/>
          <p:nvPr/>
        </p:nvSpPr>
        <p:spPr>
          <a:xfrm flipH="1">
            <a:off x="6096000" y="4441130"/>
            <a:ext cx="668384" cy="369332"/>
          </a:xfrm>
          <a:prstGeom prst="rect">
            <a:avLst/>
          </a:prstGeom>
          <a:noFill/>
        </p:spPr>
        <p:txBody>
          <a:bodyPr wrap="square" rtlCol="0">
            <a:spAutoFit/>
          </a:bodyPr>
          <a:lstStyle/>
          <a:p>
            <a:pPr eaLnBrk="1" fontAlgn="auto" hangingPunct="1">
              <a:spcBef>
                <a:spcPts val="0"/>
              </a:spcBef>
              <a:spcAft>
                <a:spcPts val="0"/>
              </a:spcAft>
            </a:pPr>
            <a:r>
              <a:rPr lang="fr-FR" sz="1800" dirty="0">
                <a:solidFill>
                  <a:prstClr val="black"/>
                </a:solidFill>
                <a:latin typeface="Calibri" panose="020F0502020204030204"/>
                <a:ea typeface="+mn-ea"/>
                <a:cs typeface="+mn-cs"/>
              </a:rPr>
              <a:t>OMZ</a:t>
            </a:r>
          </a:p>
        </p:txBody>
      </p:sp>
      <p:pic>
        <p:nvPicPr>
          <p:cNvPr id="9" name="Image 8">
            <a:extLst>
              <a:ext uri="{FF2B5EF4-FFF2-40B4-BE49-F238E27FC236}">
                <a16:creationId xmlns:a16="http://schemas.microsoft.com/office/drawing/2014/main" id="{1C0AE87C-F737-7BAA-F2A4-5D4161B878F9}"/>
              </a:ext>
            </a:extLst>
          </p:cNvPr>
          <p:cNvPicPr>
            <a:picLocks noChangeAspect="1"/>
          </p:cNvPicPr>
          <p:nvPr/>
        </p:nvPicPr>
        <p:blipFill>
          <a:blip r:embed="rId6"/>
          <a:stretch>
            <a:fillRect/>
          </a:stretch>
        </p:blipFill>
        <p:spPr>
          <a:xfrm>
            <a:off x="8523252" y="1325239"/>
            <a:ext cx="3028666" cy="2720191"/>
          </a:xfrm>
          <a:prstGeom prst="rect">
            <a:avLst/>
          </a:prstGeom>
        </p:spPr>
      </p:pic>
      <p:pic>
        <p:nvPicPr>
          <p:cNvPr id="11" name="Image 10">
            <a:extLst>
              <a:ext uri="{FF2B5EF4-FFF2-40B4-BE49-F238E27FC236}">
                <a16:creationId xmlns:a16="http://schemas.microsoft.com/office/drawing/2014/main" id="{6A2767AE-A05B-4E3A-1226-CE8491569257}"/>
              </a:ext>
            </a:extLst>
          </p:cNvPr>
          <p:cNvPicPr>
            <a:picLocks noChangeAspect="1"/>
          </p:cNvPicPr>
          <p:nvPr/>
        </p:nvPicPr>
        <p:blipFill>
          <a:blip r:embed="rId7"/>
          <a:stretch>
            <a:fillRect/>
          </a:stretch>
        </p:blipFill>
        <p:spPr>
          <a:xfrm>
            <a:off x="8570778" y="4012349"/>
            <a:ext cx="3074014" cy="2730932"/>
          </a:xfrm>
          <a:prstGeom prst="rect">
            <a:avLst/>
          </a:prstGeom>
        </p:spPr>
      </p:pic>
      <p:sp>
        <p:nvSpPr>
          <p:cNvPr id="12" name="Rectangle 11">
            <a:extLst>
              <a:ext uri="{FF2B5EF4-FFF2-40B4-BE49-F238E27FC236}">
                <a16:creationId xmlns:a16="http://schemas.microsoft.com/office/drawing/2014/main" id="{E18212CC-31F3-E701-4F74-DAD491E9BECA}"/>
              </a:ext>
            </a:extLst>
          </p:cNvPr>
          <p:cNvSpPr/>
          <p:nvPr/>
        </p:nvSpPr>
        <p:spPr>
          <a:xfrm>
            <a:off x="3901287" y="6271916"/>
            <a:ext cx="3697926" cy="369332"/>
          </a:xfrm>
          <a:prstGeom prst="rect">
            <a:avLst/>
          </a:prstGeom>
        </p:spPr>
        <p:txBody>
          <a:bodyPr wrap="square">
            <a:spAutoFit/>
          </a:bodyPr>
          <a:lstStyle/>
          <a:p>
            <a:r>
              <a:rPr lang="fr-FR" sz="1800" i="1" dirty="0"/>
              <a:t>Traitements :  merci Thierry !</a:t>
            </a:r>
          </a:p>
        </p:txBody>
      </p:sp>
      <p:sp>
        <p:nvSpPr>
          <p:cNvPr id="13" name="ZoneTexte 12">
            <a:extLst>
              <a:ext uri="{FF2B5EF4-FFF2-40B4-BE49-F238E27FC236}">
                <a16:creationId xmlns:a16="http://schemas.microsoft.com/office/drawing/2014/main" id="{286E9FF8-85B8-4E47-4919-A3D320DBBC9C}"/>
              </a:ext>
            </a:extLst>
          </p:cNvPr>
          <p:cNvSpPr txBox="1"/>
          <p:nvPr/>
        </p:nvSpPr>
        <p:spPr>
          <a:xfrm>
            <a:off x="3308309" y="5662608"/>
            <a:ext cx="630301" cy="338554"/>
          </a:xfrm>
          <a:prstGeom prst="rect">
            <a:avLst/>
          </a:prstGeom>
          <a:solidFill>
            <a:schemeClr val="bg1"/>
          </a:solidFill>
        </p:spPr>
        <p:txBody>
          <a:bodyPr wrap="none" rtlCol="0">
            <a:spAutoFit/>
          </a:bodyPr>
          <a:lstStyle/>
          <a:p>
            <a:r>
              <a:rPr lang="fr-FR" sz="1600" b="1" dirty="0"/>
              <a:t>10°S</a:t>
            </a:r>
          </a:p>
        </p:txBody>
      </p:sp>
      <p:sp>
        <p:nvSpPr>
          <p:cNvPr id="29" name="ZoneTexte 28">
            <a:extLst>
              <a:ext uri="{FF2B5EF4-FFF2-40B4-BE49-F238E27FC236}">
                <a16:creationId xmlns:a16="http://schemas.microsoft.com/office/drawing/2014/main" id="{AEB0CEE6-6F8C-65E3-1B64-DB23A439191D}"/>
              </a:ext>
            </a:extLst>
          </p:cNvPr>
          <p:cNvSpPr txBox="1"/>
          <p:nvPr/>
        </p:nvSpPr>
        <p:spPr>
          <a:xfrm>
            <a:off x="525504" y="5666918"/>
            <a:ext cx="699230" cy="338554"/>
          </a:xfrm>
          <a:prstGeom prst="rect">
            <a:avLst/>
          </a:prstGeom>
          <a:solidFill>
            <a:schemeClr val="bg1"/>
          </a:solidFill>
        </p:spPr>
        <p:txBody>
          <a:bodyPr wrap="none" rtlCol="0">
            <a:spAutoFit/>
          </a:bodyPr>
          <a:lstStyle/>
          <a:p>
            <a:r>
              <a:rPr lang="fr-FR" sz="1600" b="1" dirty="0"/>
              <a:t>1.5°N</a:t>
            </a:r>
          </a:p>
        </p:txBody>
      </p:sp>
      <p:sp>
        <p:nvSpPr>
          <p:cNvPr id="30" name="ZoneTexte 29">
            <a:extLst>
              <a:ext uri="{FF2B5EF4-FFF2-40B4-BE49-F238E27FC236}">
                <a16:creationId xmlns:a16="http://schemas.microsoft.com/office/drawing/2014/main" id="{1DE5C9B0-2E05-B174-FB48-A561EE73F4CA}"/>
              </a:ext>
            </a:extLst>
          </p:cNvPr>
          <p:cNvSpPr txBox="1"/>
          <p:nvPr/>
        </p:nvSpPr>
        <p:spPr>
          <a:xfrm>
            <a:off x="7031120" y="5675734"/>
            <a:ext cx="630301" cy="338554"/>
          </a:xfrm>
          <a:prstGeom prst="rect">
            <a:avLst/>
          </a:prstGeom>
          <a:solidFill>
            <a:schemeClr val="bg1"/>
          </a:solidFill>
        </p:spPr>
        <p:txBody>
          <a:bodyPr wrap="none" rtlCol="0">
            <a:spAutoFit/>
          </a:bodyPr>
          <a:lstStyle/>
          <a:p>
            <a:r>
              <a:rPr lang="fr-FR" sz="1600" b="1" dirty="0"/>
              <a:t>10°S</a:t>
            </a:r>
          </a:p>
        </p:txBody>
      </p:sp>
      <p:sp>
        <p:nvSpPr>
          <p:cNvPr id="31" name="ZoneTexte 30">
            <a:extLst>
              <a:ext uri="{FF2B5EF4-FFF2-40B4-BE49-F238E27FC236}">
                <a16:creationId xmlns:a16="http://schemas.microsoft.com/office/drawing/2014/main" id="{210245BE-DF10-77CC-B5FB-331F3A02B325}"/>
              </a:ext>
            </a:extLst>
          </p:cNvPr>
          <p:cNvSpPr txBox="1"/>
          <p:nvPr/>
        </p:nvSpPr>
        <p:spPr>
          <a:xfrm>
            <a:off x="4248315" y="5680044"/>
            <a:ext cx="699230" cy="338554"/>
          </a:xfrm>
          <a:prstGeom prst="rect">
            <a:avLst/>
          </a:prstGeom>
          <a:solidFill>
            <a:schemeClr val="bg1"/>
          </a:solidFill>
        </p:spPr>
        <p:txBody>
          <a:bodyPr wrap="none" rtlCol="0">
            <a:spAutoFit/>
          </a:bodyPr>
          <a:lstStyle/>
          <a:p>
            <a:r>
              <a:rPr lang="fr-FR" sz="1600" b="1" dirty="0"/>
              <a:t>1.5°N</a:t>
            </a:r>
          </a:p>
        </p:txBody>
      </p:sp>
    </p:spTree>
    <p:extLst>
      <p:ext uri="{BB962C8B-B14F-4D97-AF65-F5344CB8AC3E}">
        <p14:creationId xmlns:p14="http://schemas.microsoft.com/office/powerpoint/2010/main" val="102393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a:extLst>
              <a:ext uri="{FF2B5EF4-FFF2-40B4-BE49-F238E27FC236}">
                <a16:creationId xmlns:a16="http://schemas.microsoft.com/office/drawing/2014/main" id="{7C9508BD-CB43-0189-9EFB-4B37B645BD59}"/>
              </a:ext>
            </a:extLst>
          </p:cNvPr>
          <p:cNvSpPr txBox="1"/>
          <p:nvPr/>
        </p:nvSpPr>
        <p:spPr>
          <a:xfrm>
            <a:off x="367690" y="567607"/>
            <a:ext cx="8536621" cy="400110"/>
          </a:xfrm>
          <a:prstGeom prst="rect">
            <a:avLst/>
          </a:prstGeom>
          <a:noFill/>
        </p:spPr>
        <p:txBody>
          <a:bodyPr wrap="square" rtlCol="0">
            <a:spAutoFit/>
          </a:bodyPr>
          <a:lstStyle/>
          <a:p>
            <a:r>
              <a:rPr lang="fr-FR" sz="2000" b="1" u="sng" dirty="0">
                <a:solidFill>
                  <a:srgbClr val="FF0000"/>
                </a:solidFill>
              </a:rPr>
              <a:t>Données des capteurs 0°-10°W :</a:t>
            </a:r>
          </a:p>
        </p:txBody>
      </p:sp>
      <p:grpSp>
        <p:nvGrpSpPr>
          <p:cNvPr id="8" name="Groupe 27">
            <a:extLst>
              <a:ext uri="{FF2B5EF4-FFF2-40B4-BE49-F238E27FC236}">
                <a16:creationId xmlns:a16="http://schemas.microsoft.com/office/drawing/2014/main" id="{ED04004D-64C8-982C-F24F-1200795A8D7E}"/>
              </a:ext>
            </a:extLst>
          </p:cNvPr>
          <p:cNvGrpSpPr>
            <a:grpSpLocks noChangeAspect="1"/>
          </p:cNvGrpSpPr>
          <p:nvPr/>
        </p:nvGrpSpPr>
        <p:grpSpPr bwMode="auto">
          <a:xfrm>
            <a:off x="10554761" y="92777"/>
            <a:ext cx="1435307" cy="1260000"/>
            <a:chOff x="2590800" y="1524000"/>
            <a:chExt cx="4203700" cy="3592513"/>
          </a:xfrm>
        </p:grpSpPr>
        <p:grpSp>
          <p:nvGrpSpPr>
            <p:cNvPr id="15" name="Group 14">
              <a:extLst>
                <a:ext uri="{FF2B5EF4-FFF2-40B4-BE49-F238E27FC236}">
                  <a16:creationId xmlns:a16="http://schemas.microsoft.com/office/drawing/2014/main" id="{C2CA0287-29A3-D91E-72A6-26DD053BAFE8}"/>
                </a:ext>
              </a:extLst>
            </p:cNvPr>
            <p:cNvGrpSpPr>
              <a:grpSpLocks/>
            </p:cNvGrpSpPr>
            <p:nvPr/>
          </p:nvGrpSpPr>
          <p:grpSpPr bwMode="auto">
            <a:xfrm>
              <a:off x="2590800" y="1524000"/>
              <a:ext cx="4203700" cy="3592513"/>
              <a:chOff x="1632" y="960"/>
              <a:chExt cx="2648" cy="2263"/>
            </a:xfrm>
          </p:grpSpPr>
          <p:pic>
            <p:nvPicPr>
              <p:cNvPr id="20" name="Picture 3" descr="logoPIRATA">
                <a:extLst>
                  <a:ext uri="{FF2B5EF4-FFF2-40B4-BE49-F238E27FC236}">
                    <a16:creationId xmlns:a16="http://schemas.microsoft.com/office/drawing/2014/main" id="{2E1DA0B5-F3D1-A030-71EA-9951C49D3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4">
                <a:extLst>
                  <a:ext uri="{FF2B5EF4-FFF2-40B4-BE49-F238E27FC236}">
                    <a16:creationId xmlns:a16="http://schemas.microsoft.com/office/drawing/2014/main" id="{F3471A2A-4C2C-6C09-DCA0-E4A60E652B77}"/>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5">
                <a:extLst>
                  <a:ext uri="{FF2B5EF4-FFF2-40B4-BE49-F238E27FC236}">
                    <a16:creationId xmlns:a16="http://schemas.microsoft.com/office/drawing/2014/main" id="{BE3AC2D3-C45E-DD07-E352-D4BFACD61262}"/>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6">
                <a:extLst>
                  <a:ext uri="{FF2B5EF4-FFF2-40B4-BE49-F238E27FC236}">
                    <a16:creationId xmlns:a16="http://schemas.microsoft.com/office/drawing/2014/main" id="{B3BAAEB4-8F9F-3CDA-A957-E8D63C5CA29B}"/>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7">
                <a:extLst>
                  <a:ext uri="{FF2B5EF4-FFF2-40B4-BE49-F238E27FC236}">
                    <a16:creationId xmlns:a16="http://schemas.microsoft.com/office/drawing/2014/main" id="{A07251F9-3257-5767-2F97-F605B7D4B76B}"/>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8">
                <a:extLst>
                  <a:ext uri="{FF2B5EF4-FFF2-40B4-BE49-F238E27FC236}">
                    <a16:creationId xmlns:a16="http://schemas.microsoft.com/office/drawing/2014/main" id="{05286991-44FD-CB34-3767-D6D36C70F145}"/>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9">
                <a:extLst>
                  <a:ext uri="{FF2B5EF4-FFF2-40B4-BE49-F238E27FC236}">
                    <a16:creationId xmlns:a16="http://schemas.microsoft.com/office/drawing/2014/main" id="{F561D130-74CD-B382-16B0-0DA80F6DB646}"/>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12">
                <a:extLst>
                  <a:ext uri="{FF2B5EF4-FFF2-40B4-BE49-F238E27FC236}">
                    <a16:creationId xmlns:a16="http://schemas.microsoft.com/office/drawing/2014/main" id="{3FE3A005-73EC-5727-1582-08A72A4B21BC}"/>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13">
                <a:extLst>
                  <a:ext uri="{FF2B5EF4-FFF2-40B4-BE49-F238E27FC236}">
                    <a16:creationId xmlns:a16="http://schemas.microsoft.com/office/drawing/2014/main" id="{E6CAB1B3-C1BF-BD68-4475-19636061F4A6}"/>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8" name="WordArt 10">
              <a:extLst>
                <a:ext uri="{FF2B5EF4-FFF2-40B4-BE49-F238E27FC236}">
                  <a16:creationId xmlns:a16="http://schemas.microsoft.com/office/drawing/2014/main" id="{7F1B0C4E-42AD-7DC2-AC1B-0B057FAB591F}"/>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9" name="ZoneTexte 23">
              <a:extLst>
                <a:ext uri="{FF2B5EF4-FFF2-40B4-BE49-F238E27FC236}">
                  <a16:creationId xmlns:a16="http://schemas.microsoft.com/office/drawing/2014/main" id="{1C02FB32-0D70-2405-B186-8EFD2E6D7864}"/>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5" name="Image 4">
            <a:extLst>
              <a:ext uri="{FF2B5EF4-FFF2-40B4-BE49-F238E27FC236}">
                <a16:creationId xmlns:a16="http://schemas.microsoft.com/office/drawing/2014/main" id="{6163EC61-61A4-A00F-508B-90E610B7536A}"/>
              </a:ext>
            </a:extLst>
          </p:cNvPr>
          <p:cNvPicPr>
            <a:picLocks noChangeAspect="1"/>
          </p:cNvPicPr>
          <p:nvPr/>
        </p:nvPicPr>
        <p:blipFill rotWithShape="1">
          <a:blip r:embed="rId4"/>
          <a:srcRect l="8020" r="7673"/>
          <a:stretch/>
        </p:blipFill>
        <p:spPr>
          <a:xfrm>
            <a:off x="4470712" y="1106448"/>
            <a:ext cx="7539192" cy="2909021"/>
          </a:xfrm>
          <a:prstGeom prst="rect">
            <a:avLst/>
          </a:prstGeom>
        </p:spPr>
      </p:pic>
      <p:sp>
        <p:nvSpPr>
          <p:cNvPr id="7" name="ZoneTexte 6">
            <a:extLst>
              <a:ext uri="{FF2B5EF4-FFF2-40B4-BE49-F238E27FC236}">
                <a16:creationId xmlns:a16="http://schemas.microsoft.com/office/drawing/2014/main" id="{17DE8277-CE92-BA51-C1F4-9B424311C398}"/>
              </a:ext>
            </a:extLst>
          </p:cNvPr>
          <p:cNvSpPr txBox="1"/>
          <p:nvPr/>
        </p:nvSpPr>
        <p:spPr>
          <a:xfrm>
            <a:off x="348745" y="1462860"/>
            <a:ext cx="3871573" cy="400110"/>
          </a:xfrm>
          <a:prstGeom prst="rect">
            <a:avLst/>
          </a:prstGeom>
          <a:noFill/>
        </p:spPr>
        <p:txBody>
          <a:bodyPr wrap="none" rtlCol="0">
            <a:spAutoFit/>
          </a:bodyPr>
          <a:lstStyle/>
          <a:p>
            <a:r>
              <a:rPr lang="fr-FR" sz="2000" i="1" dirty="0" err="1"/>
              <a:t>Fluorimétrie</a:t>
            </a:r>
            <a:r>
              <a:rPr lang="fr-FR" sz="2000" i="1" dirty="0"/>
              <a:t> :  1 an de données !</a:t>
            </a:r>
          </a:p>
        </p:txBody>
      </p:sp>
      <p:sp>
        <p:nvSpPr>
          <p:cNvPr id="10" name="ZoneTexte 9">
            <a:extLst>
              <a:ext uri="{FF2B5EF4-FFF2-40B4-BE49-F238E27FC236}">
                <a16:creationId xmlns:a16="http://schemas.microsoft.com/office/drawing/2014/main" id="{A65F6117-9DBB-8BC5-8993-FDD8D3F9A243}"/>
              </a:ext>
            </a:extLst>
          </p:cNvPr>
          <p:cNvSpPr txBox="1"/>
          <p:nvPr/>
        </p:nvSpPr>
        <p:spPr>
          <a:xfrm>
            <a:off x="7632098" y="4531376"/>
            <a:ext cx="4260497" cy="707886"/>
          </a:xfrm>
          <a:prstGeom prst="rect">
            <a:avLst/>
          </a:prstGeom>
          <a:noFill/>
        </p:spPr>
        <p:txBody>
          <a:bodyPr wrap="square" rtlCol="0">
            <a:spAutoFit/>
          </a:bodyPr>
          <a:lstStyle/>
          <a:p>
            <a:r>
              <a:rPr lang="fr-FR" sz="2000" i="1" dirty="0"/>
              <a:t>Premières mesures d’O</a:t>
            </a:r>
            <a:r>
              <a:rPr lang="fr-FR" sz="2000" i="1" baseline="-25000" dirty="0"/>
              <a:t>2 </a:t>
            </a:r>
            <a:r>
              <a:rPr lang="fr-FR" sz="2000" dirty="0"/>
              <a:t>(OMZ) </a:t>
            </a:r>
            <a:r>
              <a:rPr lang="fr-FR" sz="2000" i="1" dirty="0"/>
              <a:t>:  </a:t>
            </a:r>
          </a:p>
          <a:p>
            <a:r>
              <a:rPr lang="fr-FR" sz="2000" i="1" dirty="0"/>
              <a:t>	8 mois de données !</a:t>
            </a:r>
          </a:p>
        </p:txBody>
      </p:sp>
      <p:pic>
        <p:nvPicPr>
          <p:cNvPr id="14" name="Image 13">
            <a:extLst>
              <a:ext uri="{FF2B5EF4-FFF2-40B4-BE49-F238E27FC236}">
                <a16:creationId xmlns:a16="http://schemas.microsoft.com/office/drawing/2014/main" id="{CD8C6BEE-58E8-2EC0-FF23-5EC955C4A976}"/>
              </a:ext>
            </a:extLst>
          </p:cNvPr>
          <p:cNvPicPr>
            <a:picLocks noChangeAspect="1"/>
          </p:cNvPicPr>
          <p:nvPr/>
        </p:nvPicPr>
        <p:blipFill rotWithShape="1">
          <a:blip r:embed="rId5"/>
          <a:srcRect l="9145" t="4353" r="8355" b="6036"/>
          <a:stretch/>
        </p:blipFill>
        <p:spPr>
          <a:xfrm>
            <a:off x="182096" y="3960028"/>
            <a:ext cx="7450002" cy="2730930"/>
          </a:xfrm>
          <a:prstGeom prst="rect">
            <a:avLst/>
          </a:prstGeom>
        </p:spPr>
      </p:pic>
    </p:spTree>
    <p:extLst>
      <p:ext uri="{BB962C8B-B14F-4D97-AF65-F5344CB8AC3E}">
        <p14:creationId xmlns:p14="http://schemas.microsoft.com/office/powerpoint/2010/main" val="2044754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a:extLst>
              <a:ext uri="{FF2B5EF4-FFF2-40B4-BE49-F238E27FC236}">
                <a16:creationId xmlns:a16="http://schemas.microsoft.com/office/drawing/2014/main" id="{7C9508BD-CB43-0189-9EFB-4B37B645BD59}"/>
              </a:ext>
            </a:extLst>
          </p:cNvPr>
          <p:cNvSpPr txBox="1"/>
          <p:nvPr/>
        </p:nvSpPr>
        <p:spPr>
          <a:xfrm>
            <a:off x="293907" y="613105"/>
            <a:ext cx="8536621" cy="400110"/>
          </a:xfrm>
          <a:prstGeom prst="rect">
            <a:avLst/>
          </a:prstGeom>
          <a:noFill/>
        </p:spPr>
        <p:txBody>
          <a:bodyPr wrap="square" rtlCol="0">
            <a:spAutoFit/>
          </a:bodyPr>
          <a:lstStyle/>
          <a:p>
            <a:r>
              <a:rPr lang="fr-FR" sz="2000" u="sng" dirty="0">
                <a:solidFill>
                  <a:srgbClr val="FF0000"/>
                </a:solidFill>
              </a:rPr>
              <a:t>Biologie (Sargasses, Thons, anatifes ...)</a:t>
            </a:r>
            <a:endParaRPr lang="fr-FR" sz="2000" b="1" i="1" baseline="-25000" dirty="0"/>
          </a:p>
        </p:txBody>
      </p:sp>
      <p:sp>
        <p:nvSpPr>
          <p:cNvPr id="19" name="ZoneTexte 18">
            <a:extLst>
              <a:ext uri="{FF2B5EF4-FFF2-40B4-BE49-F238E27FC236}">
                <a16:creationId xmlns:a16="http://schemas.microsoft.com/office/drawing/2014/main" id="{B1F1B7DD-43F9-4CB0-260B-5565F5A04B39}"/>
              </a:ext>
            </a:extLst>
          </p:cNvPr>
          <p:cNvSpPr txBox="1"/>
          <p:nvPr/>
        </p:nvSpPr>
        <p:spPr>
          <a:xfrm>
            <a:off x="382889" y="955380"/>
            <a:ext cx="9852812" cy="400110"/>
          </a:xfrm>
          <a:prstGeom prst="rect">
            <a:avLst/>
          </a:prstGeom>
          <a:noFill/>
        </p:spPr>
        <p:txBody>
          <a:bodyPr wrap="square" rtlCol="0">
            <a:spAutoFit/>
          </a:bodyPr>
          <a:lstStyle/>
          <a:p>
            <a:r>
              <a:rPr lang="fr-FR" sz="2000" i="1" dirty="0"/>
              <a:t>=&gt; chimio-taxonomie, isotopes, ADN/polluants, microplastiques, mercure (thon...) </a:t>
            </a:r>
            <a:r>
              <a:rPr lang="fr-FR" sz="2000" i="1" dirty="0" err="1"/>
              <a:t>etc</a:t>
            </a:r>
            <a:endParaRPr lang="fr-FR" sz="2000" i="1" dirty="0"/>
          </a:p>
        </p:txBody>
      </p:sp>
      <p:sp>
        <p:nvSpPr>
          <p:cNvPr id="23" name="ZoneTexte 22">
            <a:extLst>
              <a:ext uri="{FF2B5EF4-FFF2-40B4-BE49-F238E27FC236}">
                <a16:creationId xmlns:a16="http://schemas.microsoft.com/office/drawing/2014/main" id="{211E7845-D730-6B15-74AB-2FE161D6F657}"/>
              </a:ext>
            </a:extLst>
          </p:cNvPr>
          <p:cNvSpPr txBox="1"/>
          <p:nvPr/>
        </p:nvSpPr>
        <p:spPr>
          <a:xfrm>
            <a:off x="309697" y="1543061"/>
            <a:ext cx="8838838" cy="2062103"/>
          </a:xfrm>
          <a:prstGeom prst="rect">
            <a:avLst/>
          </a:prstGeom>
          <a:noFill/>
        </p:spPr>
        <p:txBody>
          <a:bodyPr wrap="square" rtlCol="0">
            <a:spAutoFit/>
          </a:bodyPr>
          <a:lstStyle/>
          <a:p>
            <a:r>
              <a:rPr lang="fr-FR" sz="1800" dirty="0"/>
              <a:t>92 prélèvements biologiques ont été réalisés :</a:t>
            </a:r>
          </a:p>
          <a:p>
            <a:r>
              <a:rPr lang="fr-FR" sz="1800" dirty="0"/>
              <a:t>- prélèvements aux bouées d’anatifes pour analyses isotopiques: 49</a:t>
            </a:r>
          </a:p>
          <a:p>
            <a:r>
              <a:rPr lang="fr-FR" sz="1800" dirty="0"/>
              <a:t>- prélèvements aux bouées de morceaux de thon/coryphène/</a:t>
            </a:r>
            <a:r>
              <a:rPr lang="fr-FR" sz="1800" dirty="0" err="1"/>
              <a:t>tazard</a:t>
            </a:r>
            <a:r>
              <a:rPr lang="fr-FR" sz="1800" dirty="0"/>
              <a:t> : 43 échantillons</a:t>
            </a:r>
          </a:p>
          <a:p>
            <a:r>
              <a:rPr lang="fr-FR" sz="1800" dirty="0"/>
              <a:t>+</a:t>
            </a:r>
          </a:p>
          <a:p>
            <a:r>
              <a:rPr lang="fr-FR" sz="2000" dirty="0"/>
              <a:t>SARGASSES:</a:t>
            </a:r>
          </a:p>
          <a:p>
            <a:r>
              <a:rPr lang="fr-FR" sz="1800" dirty="0"/>
              <a:t>27 échantillons ; Pris au filet sur 1 nappe le 30/03 vers 0°-23°W : </a:t>
            </a:r>
            <a:r>
              <a:rPr lang="fr-FR" sz="1800" i="1" dirty="0"/>
              <a:t>9 génétiques pop., 9 isotopes, 9 herbiers ...</a:t>
            </a:r>
          </a:p>
        </p:txBody>
      </p:sp>
      <p:sp>
        <p:nvSpPr>
          <p:cNvPr id="24" name="ZoneTexte 23">
            <a:extLst>
              <a:ext uri="{FF2B5EF4-FFF2-40B4-BE49-F238E27FC236}">
                <a16:creationId xmlns:a16="http://schemas.microsoft.com/office/drawing/2014/main" id="{7BA57BF1-2552-C004-8C37-4744C67DC5C3}"/>
              </a:ext>
            </a:extLst>
          </p:cNvPr>
          <p:cNvSpPr txBox="1"/>
          <p:nvPr/>
        </p:nvSpPr>
        <p:spPr>
          <a:xfrm>
            <a:off x="5331609" y="5970137"/>
            <a:ext cx="6828086" cy="400110"/>
          </a:xfrm>
          <a:prstGeom prst="rect">
            <a:avLst/>
          </a:prstGeom>
          <a:noFill/>
        </p:spPr>
        <p:txBody>
          <a:bodyPr wrap="square" rtlCol="0">
            <a:spAutoFit/>
          </a:bodyPr>
          <a:lstStyle/>
          <a:p>
            <a:r>
              <a:rPr lang="fr-FR" sz="2000" i="1" dirty="0"/>
              <a:t>Réalisation et supervision par Etienne et Martine ! Merci ...</a:t>
            </a:r>
          </a:p>
        </p:txBody>
      </p:sp>
      <p:grpSp>
        <p:nvGrpSpPr>
          <p:cNvPr id="8" name="Groupe 27">
            <a:extLst>
              <a:ext uri="{FF2B5EF4-FFF2-40B4-BE49-F238E27FC236}">
                <a16:creationId xmlns:a16="http://schemas.microsoft.com/office/drawing/2014/main" id="{3595B3B6-EF8B-461D-8F61-791F44454D47}"/>
              </a:ext>
            </a:extLst>
          </p:cNvPr>
          <p:cNvGrpSpPr>
            <a:grpSpLocks noChangeAspect="1"/>
          </p:cNvGrpSpPr>
          <p:nvPr/>
        </p:nvGrpSpPr>
        <p:grpSpPr bwMode="auto">
          <a:xfrm>
            <a:off x="10554761" y="92777"/>
            <a:ext cx="1435307" cy="1260000"/>
            <a:chOff x="2590800" y="1524000"/>
            <a:chExt cx="4203700" cy="3592513"/>
          </a:xfrm>
        </p:grpSpPr>
        <p:grpSp>
          <p:nvGrpSpPr>
            <p:cNvPr id="14" name="Group 14">
              <a:extLst>
                <a:ext uri="{FF2B5EF4-FFF2-40B4-BE49-F238E27FC236}">
                  <a16:creationId xmlns:a16="http://schemas.microsoft.com/office/drawing/2014/main" id="{3CE16073-857D-C39D-32D5-F90A5E950E53}"/>
                </a:ext>
              </a:extLst>
            </p:cNvPr>
            <p:cNvGrpSpPr>
              <a:grpSpLocks/>
            </p:cNvGrpSpPr>
            <p:nvPr/>
          </p:nvGrpSpPr>
          <p:grpSpPr bwMode="auto">
            <a:xfrm>
              <a:off x="2590800" y="1524000"/>
              <a:ext cx="4203700" cy="3592513"/>
              <a:chOff x="1632" y="960"/>
              <a:chExt cx="2648" cy="2263"/>
            </a:xfrm>
          </p:grpSpPr>
          <p:pic>
            <p:nvPicPr>
              <p:cNvPr id="17" name="Picture 3" descr="logoPIRATA">
                <a:extLst>
                  <a:ext uri="{FF2B5EF4-FFF2-40B4-BE49-F238E27FC236}">
                    <a16:creationId xmlns:a16="http://schemas.microsoft.com/office/drawing/2014/main" id="{74531609-1E64-2BAF-2BBD-195F4E1F8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4">
                <a:extLst>
                  <a:ext uri="{FF2B5EF4-FFF2-40B4-BE49-F238E27FC236}">
                    <a16:creationId xmlns:a16="http://schemas.microsoft.com/office/drawing/2014/main" id="{FC22552B-32F0-A82A-B3C1-A1AAF3679284}"/>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0" name="Oval 5">
                <a:extLst>
                  <a:ext uri="{FF2B5EF4-FFF2-40B4-BE49-F238E27FC236}">
                    <a16:creationId xmlns:a16="http://schemas.microsoft.com/office/drawing/2014/main" id="{06429E0C-C64D-33AE-4135-40BEDBB8288F}"/>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1" name="Oval 6">
                <a:extLst>
                  <a:ext uri="{FF2B5EF4-FFF2-40B4-BE49-F238E27FC236}">
                    <a16:creationId xmlns:a16="http://schemas.microsoft.com/office/drawing/2014/main" id="{5F42C588-B290-673D-BF63-D11AB7EAC114}"/>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7">
                <a:extLst>
                  <a:ext uri="{FF2B5EF4-FFF2-40B4-BE49-F238E27FC236}">
                    <a16:creationId xmlns:a16="http://schemas.microsoft.com/office/drawing/2014/main" id="{35CA3072-03FE-5E36-24DD-1B1D3CC8C592}"/>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8">
                <a:extLst>
                  <a:ext uri="{FF2B5EF4-FFF2-40B4-BE49-F238E27FC236}">
                    <a16:creationId xmlns:a16="http://schemas.microsoft.com/office/drawing/2014/main" id="{8B421B42-5953-E934-CD2C-E20AE056F82F}"/>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9">
                <a:extLst>
                  <a:ext uri="{FF2B5EF4-FFF2-40B4-BE49-F238E27FC236}">
                    <a16:creationId xmlns:a16="http://schemas.microsoft.com/office/drawing/2014/main" id="{0B546510-C58A-2890-DD62-693524906E48}"/>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2">
                <a:extLst>
                  <a:ext uri="{FF2B5EF4-FFF2-40B4-BE49-F238E27FC236}">
                    <a16:creationId xmlns:a16="http://schemas.microsoft.com/office/drawing/2014/main" id="{C78C56CE-A71E-8CFE-A52C-F566D1C7B322}"/>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D5FD7A0B-E22E-C5BB-C856-1FE8183362CE}"/>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5" name="WordArt 10">
              <a:extLst>
                <a:ext uri="{FF2B5EF4-FFF2-40B4-BE49-F238E27FC236}">
                  <a16:creationId xmlns:a16="http://schemas.microsoft.com/office/drawing/2014/main" id="{E52C4524-07F6-869B-5E83-D4DE815399C8}"/>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6" name="ZoneTexte 23">
              <a:extLst>
                <a:ext uri="{FF2B5EF4-FFF2-40B4-BE49-F238E27FC236}">
                  <a16:creationId xmlns:a16="http://schemas.microsoft.com/office/drawing/2014/main" id="{760FA85E-9B19-20C5-6606-562EEC430311}"/>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6" name="Image 35">
            <a:extLst>
              <a:ext uri="{FF2B5EF4-FFF2-40B4-BE49-F238E27FC236}">
                <a16:creationId xmlns:a16="http://schemas.microsoft.com/office/drawing/2014/main" id="{FC04DBC6-89A4-5A83-C8E5-5BE2D85B2E9F}"/>
              </a:ext>
            </a:extLst>
          </p:cNvPr>
          <p:cNvPicPr>
            <a:picLocks noChangeAspect="1"/>
          </p:cNvPicPr>
          <p:nvPr/>
        </p:nvPicPr>
        <p:blipFill>
          <a:blip r:embed="rId4"/>
          <a:stretch>
            <a:fillRect/>
          </a:stretch>
        </p:blipFill>
        <p:spPr>
          <a:xfrm>
            <a:off x="246257" y="3621068"/>
            <a:ext cx="5005193" cy="2815421"/>
          </a:xfrm>
          <a:prstGeom prst="rect">
            <a:avLst/>
          </a:prstGeom>
          <a:ln>
            <a:solidFill>
              <a:schemeClr val="tx1"/>
            </a:solidFill>
          </a:ln>
        </p:spPr>
      </p:pic>
      <p:pic>
        <p:nvPicPr>
          <p:cNvPr id="38" name="Image 37">
            <a:extLst>
              <a:ext uri="{FF2B5EF4-FFF2-40B4-BE49-F238E27FC236}">
                <a16:creationId xmlns:a16="http://schemas.microsoft.com/office/drawing/2014/main" id="{AC2534BA-E571-D3D1-D085-132E4880DED1}"/>
              </a:ext>
            </a:extLst>
          </p:cNvPr>
          <p:cNvPicPr>
            <a:picLocks noChangeAspect="1"/>
          </p:cNvPicPr>
          <p:nvPr/>
        </p:nvPicPr>
        <p:blipFill rotWithShape="1">
          <a:blip r:embed="rId5"/>
          <a:srcRect l="28215" t="28935" r="30886" b="24062"/>
          <a:stretch/>
        </p:blipFill>
        <p:spPr>
          <a:xfrm>
            <a:off x="6960096" y="3766015"/>
            <a:ext cx="2608338" cy="1692000"/>
          </a:xfrm>
          <a:prstGeom prst="rect">
            <a:avLst/>
          </a:prstGeom>
          <a:ln>
            <a:solidFill>
              <a:schemeClr val="tx1"/>
            </a:solidFill>
          </a:ln>
        </p:spPr>
      </p:pic>
      <p:pic>
        <p:nvPicPr>
          <p:cNvPr id="39" name="Image 38">
            <a:extLst>
              <a:ext uri="{FF2B5EF4-FFF2-40B4-BE49-F238E27FC236}">
                <a16:creationId xmlns:a16="http://schemas.microsoft.com/office/drawing/2014/main" id="{DD84731B-92B0-0E7B-EA78-A1ECAAA99E93}"/>
              </a:ext>
            </a:extLst>
          </p:cNvPr>
          <p:cNvPicPr>
            <a:picLocks noChangeAspect="1"/>
          </p:cNvPicPr>
          <p:nvPr/>
        </p:nvPicPr>
        <p:blipFill rotWithShape="1">
          <a:blip r:embed="rId6"/>
          <a:srcRect t="6398" r="8924" b="7485"/>
          <a:stretch/>
        </p:blipFill>
        <p:spPr>
          <a:xfrm>
            <a:off x="9914594" y="1955174"/>
            <a:ext cx="2083827" cy="3502841"/>
          </a:xfrm>
          <a:prstGeom prst="rect">
            <a:avLst/>
          </a:prstGeom>
          <a:ln>
            <a:solidFill>
              <a:schemeClr val="tx1"/>
            </a:solidFill>
          </a:ln>
        </p:spPr>
      </p:pic>
    </p:spTree>
    <p:extLst>
      <p:ext uri="{BB962C8B-B14F-4D97-AF65-F5344CB8AC3E}">
        <p14:creationId xmlns:p14="http://schemas.microsoft.com/office/powerpoint/2010/main" val="113426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342175" y="1175737"/>
            <a:ext cx="5347554" cy="1569660"/>
          </a:xfrm>
          <a:prstGeom prst="rect">
            <a:avLst/>
          </a:prstGeom>
          <a:noFill/>
        </p:spPr>
        <p:txBody>
          <a:bodyPr wrap="none" rtlCol="0">
            <a:spAutoFit/>
          </a:bodyPr>
          <a:lstStyle/>
          <a:p>
            <a:r>
              <a:rPr lang="fr-FR" sz="2400" dirty="0"/>
              <a:t>Début des aventures à Brest</a:t>
            </a:r>
          </a:p>
          <a:p>
            <a:endParaRPr lang="fr-FR" sz="2400" dirty="0"/>
          </a:p>
          <a:p>
            <a:r>
              <a:rPr lang="fr-FR" sz="2400" dirty="0"/>
              <a:t>15 &amp; 16 février :</a:t>
            </a:r>
          </a:p>
          <a:p>
            <a:r>
              <a:rPr lang="fr-FR" sz="2400" i="1" dirty="0"/>
              <a:t>Transport du matériel sur le Thalassa.</a:t>
            </a:r>
          </a:p>
        </p:txBody>
      </p:sp>
      <p:sp>
        <p:nvSpPr>
          <p:cNvPr id="6" name="Rectangle 5"/>
          <p:cNvSpPr/>
          <p:nvPr/>
        </p:nvSpPr>
        <p:spPr>
          <a:xfrm>
            <a:off x="6890692" y="382941"/>
            <a:ext cx="2555508" cy="523220"/>
          </a:xfrm>
          <a:prstGeom prst="rect">
            <a:avLst/>
          </a:prstGeom>
        </p:spPr>
        <p:txBody>
          <a:bodyPr wrap="none">
            <a:spAutoFit/>
          </a:bodyPr>
          <a:lstStyle/>
          <a:p>
            <a:r>
              <a:rPr lang="fr-FR" sz="2800" b="1" dirty="0">
                <a:solidFill>
                  <a:schemeClr val="accent6"/>
                </a:solidFill>
                <a:latin typeface="Comic Sans MS" pitchFamily="66" charset="0"/>
              </a:rPr>
              <a:t>PIRATA FR34</a:t>
            </a:r>
            <a:endParaRPr lang="fr-FR" sz="2800" dirty="0"/>
          </a:p>
        </p:txBody>
      </p:sp>
      <p:sp>
        <p:nvSpPr>
          <p:cNvPr id="9" name="ZoneTexte 8"/>
          <p:cNvSpPr txBox="1"/>
          <p:nvPr/>
        </p:nvSpPr>
        <p:spPr>
          <a:xfrm>
            <a:off x="263352" y="4739646"/>
            <a:ext cx="7920880" cy="1754326"/>
          </a:xfrm>
          <a:prstGeom prst="rect">
            <a:avLst/>
          </a:prstGeom>
          <a:noFill/>
        </p:spPr>
        <p:txBody>
          <a:bodyPr wrap="square" rtlCol="0">
            <a:spAutoFit/>
          </a:bodyPr>
          <a:lstStyle/>
          <a:p>
            <a:r>
              <a:rPr lang="fr-FR" sz="1800" dirty="0"/>
              <a:t>Logistique « matériel » </a:t>
            </a:r>
            <a:r>
              <a:rPr lang="fr-FR" sz="1800" u="sng" dirty="0"/>
              <a:t>depuis juillet 2023 </a:t>
            </a:r>
            <a:r>
              <a:rPr lang="fr-FR" sz="1800" dirty="0"/>
              <a:t>:</a:t>
            </a:r>
          </a:p>
          <a:p>
            <a:r>
              <a:rPr lang="fr-FR" sz="1800" dirty="0"/>
              <a:t>Expédition du matériel </a:t>
            </a:r>
          </a:p>
          <a:p>
            <a:r>
              <a:rPr lang="fr-FR" sz="1800" dirty="0"/>
              <a:t>	- des USA (capteurs, bouées etc.)</a:t>
            </a:r>
          </a:p>
          <a:p>
            <a:r>
              <a:rPr lang="fr-FR" sz="1800" dirty="0"/>
              <a:t>	- de France (Paris, Marseille, Brest, Villefranche sur Mer)</a:t>
            </a:r>
          </a:p>
          <a:p>
            <a:r>
              <a:rPr lang="fr-FR" sz="1800" dirty="0"/>
              <a:t>Préparation et réunions : Campagne FR34 à partir de </a:t>
            </a:r>
            <a:r>
              <a:rPr lang="fr-FR" sz="1800" dirty="0" err="1"/>
              <a:t>Mindelo</a:t>
            </a:r>
            <a:r>
              <a:rPr lang="fr-FR" sz="1800" dirty="0"/>
              <a:t> (37 jours) </a:t>
            </a:r>
          </a:p>
          <a:p>
            <a:r>
              <a:rPr lang="fr-FR" sz="1800" dirty="0"/>
              <a:t>Recherche de volontaires, missions/vols </a:t>
            </a:r>
            <a:r>
              <a:rPr lang="fr-FR" sz="1800" dirty="0" err="1"/>
              <a:t>etc</a:t>
            </a:r>
            <a:r>
              <a:rPr lang="fr-FR" sz="1800" dirty="0"/>
              <a:t>  …</a:t>
            </a:r>
          </a:p>
        </p:txBody>
      </p:sp>
      <p:sp>
        <p:nvSpPr>
          <p:cNvPr id="11" name="ZoneTexte 10"/>
          <p:cNvSpPr txBox="1"/>
          <p:nvPr/>
        </p:nvSpPr>
        <p:spPr>
          <a:xfrm>
            <a:off x="263352" y="3129865"/>
            <a:ext cx="6336704" cy="1477328"/>
          </a:xfrm>
          <a:prstGeom prst="rect">
            <a:avLst/>
          </a:prstGeom>
          <a:noFill/>
        </p:spPr>
        <p:txBody>
          <a:bodyPr wrap="square" rtlCol="0">
            <a:spAutoFit/>
          </a:bodyPr>
          <a:lstStyle/>
          <a:p>
            <a:r>
              <a:rPr lang="fr-FR" sz="1800" dirty="0"/>
              <a:t>Préparation « campagne » </a:t>
            </a:r>
            <a:r>
              <a:rPr lang="fr-FR" sz="1800" u="sng" dirty="0"/>
              <a:t>depuis septembre 2022</a:t>
            </a:r>
            <a:r>
              <a:rPr lang="fr-FR" sz="1800" dirty="0"/>
              <a:t>:</a:t>
            </a:r>
          </a:p>
          <a:p>
            <a:r>
              <a:rPr lang="fr-FR" sz="1800" dirty="0"/>
              <a:t>Dossiers demande de campagne 2024, puis en 2023:</a:t>
            </a:r>
          </a:p>
          <a:p>
            <a:r>
              <a:rPr lang="fr-FR" sz="1800" dirty="0"/>
              <a:t>Dossier préparation, demande travaux ZEE (Cap Vert, UK), </a:t>
            </a:r>
          </a:p>
          <a:p>
            <a:r>
              <a:rPr lang="fr-FR" sz="1800" dirty="0"/>
              <a:t>dossiers soutiens financiers, </a:t>
            </a:r>
          </a:p>
          <a:p>
            <a:r>
              <a:rPr lang="fr-FR" sz="1800" dirty="0"/>
              <a:t>Achat matériel mouillages &amp; étalonnage capteurs…</a:t>
            </a:r>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685" y="346344"/>
            <a:ext cx="2507542" cy="1880656"/>
          </a:xfrm>
          <a:prstGeom prst="rect">
            <a:avLst/>
          </a:prstGeom>
        </p:spPr>
      </p:pic>
      <p:pic>
        <p:nvPicPr>
          <p:cNvPr id="36" name="Image 35">
            <a:extLst>
              <a:ext uri="{FF2B5EF4-FFF2-40B4-BE49-F238E27FC236}">
                <a16:creationId xmlns:a16="http://schemas.microsoft.com/office/drawing/2014/main" id="{901204C3-9504-8DA5-8354-3C69D0188020}"/>
              </a:ext>
            </a:extLst>
          </p:cNvPr>
          <p:cNvPicPr>
            <a:picLocks noChangeAspect="1"/>
          </p:cNvPicPr>
          <p:nvPr/>
        </p:nvPicPr>
        <p:blipFill>
          <a:blip r:embed="rId4"/>
          <a:stretch>
            <a:fillRect/>
          </a:stretch>
        </p:blipFill>
        <p:spPr>
          <a:xfrm>
            <a:off x="3431704" y="1175737"/>
            <a:ext cx="2507541" cy="1880656"/>
          </a:xfrm>
          <a:prstGeom prst="rect">
            <a:avLst/>
          </a:prstGeom>
        </p:spPr>
      </p:pic>
      <p:pic>
        <p:nvPicPr>
          <p:cNvPr id="38" name="Image 37">
            <a:extLst>
              <a:ext uri="{FF2B5EF4-FFF2-40B4-BE49-F238E27FC236}">
                <a16:creationId xmlns:a16="http://schemas.microsoft.com/office/drawing/2014/main" id="{3EC9FD42-DB09-F6E1-29A5-656D3D1E3E6A}"/>
              </a:ext>
            </a:extLst>
          </p:cNvPr>
          <p:cNvPicPr>
            <a:picLocks noChangeAspect="1"/>
          </p:cNvPicPr>
          <p:nvPr/>
        </p:nvPicPr>
        <p:blipFill>
          <a:blip r:embed="rId5"/>
          <a:stretch>
            <a:fillRect/>
          </a:stretch>
        </p:blipFill>
        <p:spPr>
          <a:xfrm>
            <a:off x="8098328" y="3284984"/>
            <a:ext cx="3688915" cy="2766686"/>
          </a:xfrm>
          <a:prstGeom prst="rect">
            <a:avLst/>
          </a:prstGeom>
        </p:spPr>
      </p:pic>
      <p:grpSp>
        <p:nvGrpSpPr>
          <p:cNvPr id="7" name="Groupe 27">
            <a:extLst>
              <a:ext uri="{FF2B5EF4-FFF2-40B4-BE49-F238E27FC236}">
                <a16:creationId xmlns:a16="http://schemas.microsoft.com/office/drawing/2014/main" id="{26B0D410-496E-3EA0-418F-C1EDDBB19786}"/>
              </a:ext>
            </a:extLst>
          </p:cNvPr>
          <p:cNvGrpSpPr>
            <a:grpSpLocks noChangeAspect="1"/>
          </p:cNvGrpSpPr>
          <p:nvPr/>
        </p:nvGrpSpPr>
        <p:grpSpPr bwMode="auto">
          <a:xfrm>
            <a:off x="10344472" y="86330"/>
            <a:ext cx="1640352" cy="1440000"/>
            <a:chOff x="2590800" y="1524000"/>
            <a:chExt cx="4203700" cy="3592513"/>
          </a:xfrm>
        </p:grpSpPr>
        <p:grpSp>
          <p:nvGrpSpPr>
            <p:cNvPr id="12" name="Group 14">
              <a:extLst>
                <a:ext uri="{FF2B5EF4-FFF2-40B4-BE49-F238E27FC236}">
                  <a16:creationId xmlns:a16="http://schemas.microsoft.com/office/drawing/2014/main" id="{DAC82C36-A1E3-F2A0-8473-BAD54C608FC9}"/>
                </a:ext>
              </a:extLst>
            </p:cNvPr>
            <p:cNvGrpSpPr>
              <a:grpSpLocks/>
            </p:cNvGrpSpPr>
            <p:nvPr/>
          </p:nvGrpSpPr>
          <p:grpSpPr bwMode="auto">
            <a:xfrm>
              <a:off x="2590800" y="1524000"/>
              <a:ext cx="4203700" cy="3592513"/>
              <a:chOff x="1632" y="960"/>
              <a:chExt cx="2648" cy="2263"/>
            </a:xfrm>
          </p:grpSpPr>
          <p:pic>
            <p:nvPicPr>
              <p:cNvPr id="15" name="Picture 3" descr="logoPIRATA">
                <a:extLst>
                  <a:ext uri="{FF2B5EF4-FFF2-40B4-BE49-F238E27FC236}">
                    <a16:creationId xmlns:a16="http://schemas.microsoft.com/office/drawing/2014/main" id="{C5724AC9-31DF-81C5-38B2-798CAE838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4">
                <a:extLst>
                  <a:ext uri="{FF2B5EF4-FFF2-40B4-BE49-F238E27FC236}">
                    <a16:creationId xmlns:a16="http://schemas.microsoft.com/office/drawing/2014/main" id="{E4DCD8CF-20E8-DC90-EFB2-5EF7B387FD1C}"/>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7" name="Oval 5">
                <a:extLst>
                  <a:ext uri="{FF2B5EF4-FFF2-40B4-BE49-F238E27FC236}">
                    <a16:creationId xmlns:a16="http://schemas.microsoft.com/office/drawing/2014/main" id="{649F1D2F-8E2B-40AE-9255-DEC881D1EF02}"/>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8" name="Oval 6">
                <a:extLst>
                  <a:ext uri="{FF2B5EF4-FFF2-40B4-BE49-F238E27FC236}">
                    <a16:creationId xmlns:a16="http://schemas.microsoft.com/office/drawing/2014/main" id="{ACB14D70-4EC9-B3FA-0DBA-AF4D4707C15C}"/>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9" name="Oval 7">
                <a:extLst>
                  <a:ext uri="{FF2B5EF4-FFF2-40B4-BE49-F238E27FC236}">
                    <a16:creationId xmlns:a16="http://schemas.microsoft.com/office/drawing/2014/main" id="{B1A23BE9-6977-6430-808C-C41B2C42EA2F}"/>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0" name="Oval 8">
                <a:extLst>
                  <a:ext uri="{FF2B5EF4-FFF2-40B4-BE49-F238E27FC236}">
                    <a16:creationId xmlns:a16="http://schemas.microsoft.com/office/drawing/2014/main" id="{89D84E95-E390-3E71-5D02-582B61BEECF8}"/>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1" name="Oval 9">
                <a:extLst>
                  <a:ext uri="{FF2B5EF4-FFF2-40B4-BE49-F238E27FC236}">
                    <a16:creationId xmlns:a16="http://schemas.microsoft.com/office/drawing/2014/main" id="{9D4706C7-2A34-7224-72F5-D8F6DB5911FF}"/>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12">
                <a:extLst>
                  <a:ext uri="{FF2B5EF4-FFF2-40B4-BE49-F238E27FC236}">
                    <a16:creationId xmlns:a16="http://schemas.microsoft.com/office/drawing/2014/main" id="{19094B5F-7061-0D46-BEDC-BA8CF1D482A5}"/>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13">
                <a:extLst>
                  <a:ext uri="{FF2B5EF4-FFF2-40B4-BE49-F238E27FC236}">
                    <a16:creationId xmlns:a16="http://schemas.microsoft.com/office/drawing/2014/main" id="{FF1D4B99-62D4-6BE5-7197-C88F6A781454}"/>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3" name="WordArt 10">
              <a:extLst>
                <a:ext uri="{FF2B5EF4-FFF2-40B4-BE49-F238E27FC236}">
                  <a16:creationId xmlns:a16="http://schemas.microsoft.com/office/drawing/2014/main" id="{523FD87F-822D-2174-7FE9-5338E53BF1DE}"/>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4" name="ZoneTexte 23">
              <a:extLst>
                <a:ext uri="{FF2B5EF4-FFF2-40B4-BE49-F238E27FC236}">
                  <a16:creationId xmlns:a16="http://schemas.microsoft.com/office/drawing/2014/main" id="{AAF27BBD-EDCE-9711-9015-DBA02EEBBF7A}"/>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1026" name="Picture 2" descr="Liste des grèves en cours et à venir en France - C'est la grève">
            <a:extLst>
              <a:ext uri="{FF2B5EF4-FFF2-40B4-BE49-F238E27FC236}">
                <a16:creationId xmlns:a16="http://schemas.microsoft.com/office/drawing/2014/main" id="{CB3582B1-1BD3-7C16-CC26-4E47C95B64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036" t="1544" r="6848"/>
          <a:stretch/>
        </p:blipFill>
        <p:spPr bwMode="auto">
          <a:xfrm rot="1798373">
            <a:off x="7421731" y="1806690"/>
            <a:ext cx="792088" cy="61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8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style.rotation</p:attrName>
                                        </p:attrNameLst>
                                      </p:cBhvr>
                                      <p:tavLst>
                                        <p:tav tm="0">
                                          <p:val>
                                            <p:fltVal val="720"/>
                                          </p:val>
                                        </p:tav>
                                        <p:tav tm="100000">
                                          <p:val>
                                            <p:fltVal val="0"/>
                                          </p:val>
                                        </p:tav>
                                      </p:tavLst>
                                    </p:anim>
                                    <p:anim calcmode="lin" valueType="num">
                                      <p:cBhvr>
                                        <p:cTn id="9" dur="2000" fill="hold"/>
                                        <p:tgtEl>
                                          <p:spTgt spid="1026"/>
                                        </p:tgtEl>
                                        <p:attrNameLst>
                                          <p:attrName>ppt_h</p:attrName>
                                        </p:attrNameLst>
                                      </p:cBhvr>
                                      <p:tavLst>
                                        <p:tav tm="0">
                                          <p:val>
                                            <p:fltVal val="0"/>
                                          </p:val>
                                        </p:tav>
                                        <p:tav tm="100000">
                                          <p:val>
                                            <p:strVal val="#ppt_h"/>
                                          </p:val>
                                        </p:tav>
                                      </p:tavLst>
                                    </p:anim>
                                    <p:anim calcmode="lin" valueType="num">
                                      <p:cBhvr>
                                        <p:cTn id="10"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19" name="ZoneTexte 18">
            <a:extLst>
              <a:ext uri="{FF2B5EF4-FFF2-40B4-BE49-F238E27FC236}">
                <a16:creationId xmlns:a16="http://schemas.microsoft.com/office/drawing/2014/main" id="{B1F1B7DD-43F9-4CB0-260B-5565F5A04B39}"/>
              </a:ext>
            </a:extLst>
          </p:cNvPr>
          <p:cNvSpPr txBox="1"/>
          <p:nvPr/>
        </p:nvSpPr>
        <p:spPr>
          <a:xfrm>
            <a:off x="362111" y="549464"/>
            <a:ext cx="9852812" cy="400110"/>
          </a:xfrm>
          <a:prstGeom prst="rect">
            <a:avLst/>
          </a:prstGeom>
          <a:noFill/>
        </p:spPr>
        <p:txBody>
          <a:bodyPr wrap="square" rtlCol="0">
            <a:spAutoFit/>
          </a:bodyPr>
          <a:lstStyle/>
          <a:p>
            <a:r>
              <a:rPr lang="fr-FR" sz="2000" i="1" dirty="0"/>
              <a:t>Et merci à celles et ceux qui ont contribués à certaines tâches ...</a:t>
            </a:r>
          </a:p>
        </p:txBody>
      </p:sp>
      <p:grpSp>
        <p:nvGrpSpPr>
          <p:cNvPr id="3" name="Groupe 27">
            <a:extLst>
              <a:ext uri="{FF2B5EF4-FFF2-40B4-BE49-F238E27FC236}">
                <a16:creationId xmlns:a16="http://schemas.microsoft.com/office/drawing/2014/main" id="{DE8485C1-7B00-7B60-4F1A-6AD17706BA5B}"/>
              </a:ext>
            </a:extLst>
          </p:cNvPr>
          <p:cNvGrpSpPr>
            <a:grpSpLocks noChangeAspect="1"/>
          </p:cNvGrpSpPr>
          <p:nvPr/>
        </p:nvGrpSpPr>
        <p:grpSpPr bwMode="auto">
          <a:xfrm>
            <a:off x="10578212" y="51700"/>
            <a:ext cx="1435307" cy="1260000"/>
            <a:chOff x="2590800" y="1524000"/>
            <a:chExt cx="4203700" cy="3592513"/>
          </a:xfrm>
        </p:grpSpPr>
        <p:grpSp>
          <p:nvGrpSpPr>
            <p:cNvPr id="4" name="Group 14">
              <a:extLst>
                <a:ext uri="{FF2B5EF4-FFF2-40B4-BE49-F238E27FC236}">
                  <a16:creationId xmlns:a16="http://schemas.microsoft.com/office/drawing/2014/main" id="{C8CBB4E9-5A56-0F2A-92D3-D67881E4297C}"/>
                </a:ext>
              </a:extLst>
            </p:cNvPr>
            <p:cNvGrpSpPr>
              <a:grpSpLocks/>
            </p:cNvGrpSpPr>
            <p:nvPr/>
          </p:nvGrpSpPr>
          <p:grpSpPr bwMode="auto">
            <a:xfrm>
              <a:off x="2590800" y="1524000"/>
              <a:ext cx="4203700" cy="3592513"/>
              <a:chOff x="1632" y="960"/>
              <a:chExt cx="2648" cy="2263"/>
            </a:xfrm>
          </p:grpSpPr>
          <p:pic>
            <p:nvPicPr>
              <p:cNvPr id="7" name="Picture 3" descr="logoPIRATA">
                <a:extLst>
                  <a:ext uri="{FF2B5EF4-FFF2-40B4-BE49-F238E27FC236}">
                    <a16:creationId xmlns:a16="http://schemas.microsoft.com/office/drawing/2014/main" id="{414FE986-0396-2520-958B-984E4D6BE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4">
                <a:extLst>
                  <a:ext uri="{FF2B5EF4-FFF2-40B4-BE49-F238E27FC236}">
                    <a16:creationId xmlns:a16="http://schemas.microsoft.com/office/drawing/2014/main" id="{67497B43-6ED4-EB92-2043-BEE92714CAF6}"/>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9" name="Oval 5">
                <a:extLst>
                  <a:ext uri="{FF2B5EF4-FFF2-40B4-BE49-F238E27FC236}">
                    <a16:creationId xmlns:a16="http://schemas.microsoft.com/office/drawing/2014/main" id="{88E0AD26-A4A5-6341-38D4-7F8F61314FD5}"/>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0" name="Oval 6">
                <a:extLst>
                  <a:ext uri="{FF2B5EF4-FFF2-40B4-BE49-F238E27FC236}">
                    <a16:creationId xmlns:a16="http://schemas.microsoft.com/office/drawing/2014/main" id="{BE4D132D-52AC-9495-6208-A3F4C237EFDF}"/>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1" name="Oval 7">
                <a:extLst>
                  <a:ext uri="{FF2B5EF4-FFF2-40B4-BE49-F238E27FC236}">
                    <a16:creationId xmlns:a16="http://schemas.microsoft.com/office/drawing/2014/main" id="{9E631E5D-AD06-1D31-C050-33E4AC4541E7}"/>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2" name="Oval 8">
                <a:extLst>
                  <a:ext uri="{FF2B5EF4-FFF2-40B4-BE49-F238E27FC236}">
                    <a16:creationId xmlns:a16="http://schemas.microsoft.com/office/drawing/2014/main" id="{0AAB8276-5E0D-F2A9-6382-1D6AF868D658}"/>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3" name="Oval 9">
                <a:extLst>
                  <a:ext uri="{FF2B5EF4-FFF2-40B4-BE49-F238E27FC236}">
                    <a16:creationId xmlns:a16="http://schemas.microsoft.com/office/drawing/2014/main" id="{9E4A1598-A6D1-6156-5211-318D335855B6}"/>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5" name="Oval 12">
                <a:extLst>
                  <a:ext uri="{FF2B5EF4-FFF2-40B4-BE49-F238E27FC236}">
                    <a16:creationId xmlns:a16="http://schemas.microsoft.com/office/drawing/2014/main" id="{85F5A706-2C51-8026-4C36-B5353E1E3E30}"/>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17" name="Oval 13">
                <a:extLst>
                  <a:ext uri="{FF2B5EF4-FFF2-40B4-BE49-F238E27FC236}">
                    <a16:creationId xmlns:a16="http://schemas.microsoft.com/office/drawing/2014/main" id="{0391841D-D0E3-A41F-19C2-7911C7562EE6}"/>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5" name="WordArt 10">
              <a:extLst>
                <a:ext uri="{FF2B5EF4-FFF2-40B4-BE49-F238E27FC236}">
                  <a16:creationId xmlns:a16="http://schemas.microsoft.com/office/drawing/2014/main" id="{C05D5BE2-C61B-6688-DCDB-6ECC25BED488}"/>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6" name="ZoneTexte 23">
              <a:extLst>
                <a:ext uri="{FF2B5EF4-FFF2-40B4-BE49-F238E27FC236}">
                  <a16:creationId xmlns:a16="http://schemas.microsoft.com/office/drawing/2014/main" id="{A261A504-FBDD-A874-C104-DBDBD36273B0}"/>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grpSp>
        <p:nvGrpSpPr>
          <p:cNvPr id="20" name="Groupe 27">
            <a:extLst>
              <a:ext uri="{FF2B5EF4-FFF2-40B4-BE49-F238E27FC236}">
                <a16:creationId xmlns:a16="http://schemas.microsoft.com/office/drawing/2014/main" id="{F6575D8D-195E-6F45-8BDC-2EC030F69DFA}"/>
              </a:ext>
            </a:extLst>
          </p:cNvPr>
          <p:cNvGrpSpPr>
            <a:grpSpLocks noChangeAspect="1"/>
          </p:cNvGrpSpPr>
          <p:nvPr/>
        </p:nvGrpSpPr>
        <p:grpSpPr bwMode="auto">
          <a:xfrm>
            <a:off x="10554761" y="92777"/>
            <a:ext cx="1435307" cy="1260000"/>
            <a:chOff x="2590800" y="1524000"/>
            <a:chExt cx="4203700" cy="3592513"/>
          </a:xfrm>
        </p:grpSpPr>
        <p:grpSp>
          <p:nvGrpSpPr>
            <p:cNvPr id="22" name="Group 14">
              <a:extLst>
                <a:ext uri="{FF2B5EF4-FFF2-40B4-BE49-F238E27FC236}">
                  <a16:creationId xmlns:a16="http://schemas.microsoft.com/office/drawing/2014/main" id="{46AE6A0D-D0DC-F6C8-BA44-6749298CE83B}"/>
                </a:ext>
              </a:extLst>
            </p:cNvPr>
            <p:cNvGrpSpPr>
              <a:grpSpLocks/>
            </p:cNvGrpSpPr>
            <p:nvPr/>
          </p:nvGrpSpPr>
          <p:grpSpPr bwMode="auto">
            <a:xfrm>
              <a:off x="2590800" y="1524000"/>
              <a:ext cx="4203700" cy="3592513"/>
              <a:chOff x="1632" y="960"/>
              <a:chExt cx="2648" cy="2263"/>
            </a:xfrm>
          </p:grpSpPr>
          <p:pic>
            <p:nvPicPr>
              <p:cNvPr id="26" name="Picture 3" descr="logoPIRATA">
                <a:extLst>
                  <a:ext uri="{FF2B5EF4-FFF2-40B4-BE49-F238E27FC236}">
                    <a16:creationId xmlns:a16="http://schemas.microsoft.com/office/drawing/2014/main" id="{7EE69C98-3ACC-F654-61FF-464CBE7EF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4">
                <a:extLst>
                  <a:ext uri="{FF2B5EF4-FFF2-40B4-BE49-F238E27FC236}">
                    <a16:creationId xmlns:a16="http://schemas.microsoft.com/office/drawing/2014/main" id="{F9E7CCF5-0921-5ACE-9E61-B20CEFBD8E8D}"/>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5">
                <a:extLst>
                  <a:ext uri="{FF2B5EF4-FFF2-40B4-BE49-F238E27FC236}">
                    <a16:creationId xmlns:a16="http://schemas.microsoft.com/office/drawing/2014/main" id="{FDDC8DB7-5AAE-599E-AF20-56D0FFB1B3D0}"/>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0" name="Oval 6">
                <a:extLst>
                  <a:ext uri="{FF2B5EF4-FFF2-40B4-BE49-F238E27FC236}">
                    <a16:creationId xmlns:a16="http://schemas.microsoft.com/office/drawing/2014/main" id="{68DDFCA6-F569-59F7-C568-3DF6D87E847C}"/>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1" name="Oval 7">
                <a:extLst>
                  <a:ext uri="{FF2B5EF4-FFF2-40B4-BE49-F238E27FC236}">
                    <a16:creationId xmlns:a16="http://schemas.microsoft.com/office/drawing/2014/main" id="{7BA34800-5979-3E34-58E8-69FC8D374AC9}"/>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2" name="Oval 8">
                <a:extLst>
                  <a:ext uri="{FF2B5EF4-FFF2-40B4-BE49-F238E27FC236}">
                    <a16:creationId xmlns:a16="http://schemas.microsoft.com/office/drawing/2014/main" id="{412800FD-471C-F751-31CC-75160669B633}"/>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9">
                <a:extLst>
                  <a:ext uri="{FF2B5EF4-FFF2-40B4-BE49-F238E27FC236}">
                    <a16:creationId xmlns:a16="http://schemas.microsoft.com/office/drawing/2014/main" id="{F15AA6FE-92F6-A5AA-F32D-0C549C035A99}"/>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12">
                <a:extLst>
                  <a:ext uri="{FF2B5EF4-FFF2-40B4-BE49-F238E27FC236}">
                    <a16:creationId xmlns:a16="http://schemas.microsoft.com/office/drawing/2014/main" id="{2E4B9EC0-70DB-7EF8-C487-7D001DDE847D}"/>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3">
                <a:extLst>
                  <a:ext uri="{FF2B5EF4-FFF2-40B4-BE49-F238E27FC236}">
                    <a16:creationId xmlns:a16="http://schemas.microsoft.com/office/drawing/2014/main" id="{C7FA740A-46E6-9D66-99D1-084253FEDC52}"/>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23" name="WordArt 10">
              <a:extLst>
                <a:ext uri="{FF2B5EF4-FFF2-40B4-BE49-F238E27FC236}">
                  <a16:creationId xmlns:a16="http://schemas.microsoft.com/office/drawing/2014/main" id="{DCCF3F2E-F754-2A10-158A-A3B30B58CB85}"/>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4" name="ZoneTexte 23">
              <a:extLst>
                <a:ext uri="{FF2B5EF4-FFF2-40B4-BE49-F238E27FC236}">
                  <a16:creationId xmlns:a16="http://schemas.microsoft.com/office/drawing/2014/main" id="{D50C2D70-8A7F-623E-9829-CA619EFF4D89}"/>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9" name="Image 38">
            <a:extLst>
              <a:ext uri="{FF2B5EF4-FFF2-40B4-BE49-F238E27FC236}">
                <a16:creationId xmlns:a16="http://schemas.microsoft.com/office/drawing/2014/main" id="{5020F8FE-E54D-9CC0-480E-B9C4504D160F}"/>
              </a:ext>
            </a:extLst>
          </p:cNvPr>
          <p:cNvPicPr>
            <a:picLocks noChangeAspect="1"/>
          </p:cNvPicPr>
          <p:nvPr/>
        </p:nvPicPr>
        <p:blipFill rotWithShape="1">
          <a:blip r:embed="rId4"/>
          <a:srcRect l="16724" t="11104" r="11939" b="7201"/>
          <a:stretch/>
        </p:blipFill>
        <p:spPr>
          <a:xfrm>
            <a:off x="4464965" y="3863590"/>
            <a:ext cx="4347109" cy="2872717"/>
          </a:xfrm>
          <a:prstGeom prst="rect">
            <a:avLst/>
          </a:prstGeom>
          <a:ln>
            <a:solidFill>
              <a:schemeClr val="tx1"/>
            </a:solidFill>
          </a:ln>
        </p:spPr>
      </p:pic>
      <p:pic>
        <p:nvPicPr>
          <p:cNvPr id="41" name="Image 40">
            <a:extLst>
              <a:ext uri="{FF2B5EF4-FFF2-40B4-BE49-F238E27FC236}">
                <a16:creationId xmlns:a16="http://schemas.microsoft.com/office/drawing/2014/main" id="{B827D07F-5F13-713E-1CD1-CDF556A96F20}"/>
              </a:ext>
            </a:extLst>
          </p:cNvPr>
          <p:cNvPicPr>
            <a:picLocks noChangeAspect="1"/>
          </p:cNvPicPr>
          <p:nvPr/>
        </p:nvPicPr>
        <p:blipFill rotWithShape="1">
          <a:blip r:embed="rId5"/>
          <a:srcRect l="28215" t="28935" r="30886" b="24062"/>
          <a:stretch/>
        </p:blipFill>
        <p:spPr>
          <a:xfrm rot="16200000">
            <a:off x="1159190" y="1517228"/>
            <a:ext cx="2674504" cy="1692000"/>
          </a:xfrm>
          <a:prstGeom prst="rect">
            <a:avLst/>
          </a:prstGeom>
          <a:ln>
            <a:solidFill>
              <a:schemeClr val="tx1"/>
            </a:solidFill>
          </a:ln>
        </p:spPr>
      </p:pic>
      <p:pic>
        <p:nvPicPr>
          <p:cNvPr id="43" name="Image 42">
            <a:extLst>
              <a:ext uri="{FF2B5EF4-FFF2-40B4-BE49-F238E27FC236}">
                <a16:creationId xmlns:a16="http://schemas.microsoft.com/office/drawing/2014/main" id="{23AA740B-FB3C-3F4D-A0F5-248CBADB92DD}"/>
              </a:ext>
            </a:extLst>
          </p:cNvPr>
          <p:cNvPicPr>
            <a:picLocks noChangeAspect="1"/>
          </p:cNvPicPr>
          <p:nvPr/>
        </p:nvPicPr>
        <p:blipFill rotWithShape="1">
          <a:blip r:embed="rId6"/>
          <a:srcRect l="9690" t="14110" r="30178" b="13082"/>
          <a:stretch/>
        </p:blipFill>
        <p:spPr>
          <a:xfrm>
            <a:off x="216389" y="3863590"/>
            <a:ext cx="4081661" cy="2894988"/>
          </a:xfrm>
          <a:prstGeom prst="rect">
            <a:avLst/>
          </a:prstGeom>
          <a:ln>
            <a:solidFill>
              <a:schemeClr val="tx1"/>
            </a:solidFill>
          </a:ln>
        </p:spPr>
      </p:pic>
      <p:pic>
        <p:nvPicPr>
          <p:cNvPr id="45" name="Image 44">
            <a:extLst>
              <a:ext uri="{FF2B5EF4-FFF2-40B4-BE49-F238E27FC236}">
                <a16:creationId xmlns:a16="http://schemas.microsoft.com/office/drawing/2014/main" id="{0C74B7A8-1111-C9EA-CC03-E11BC023478D}"/>
              </a:ext>
            </a:extLst>
          </p:cNvPr>
          <p:cNvPicPr>
            <a:picLocks noChangeAspect="1"/>
          </p:cNvPicPr>
          <p:nvPr/>
        </p:nvPicPr>
        <p:blipFill>
          <a:blip r:embed="rId7"/>
          <a:stretch>
            <a:fillRect/>
          </a:stretch>
        </p:blipFill>
        <p:spPr>
          <a:xfrm>
            <a:off x="8978990" y="1449381"/>
            <a:ext cx="2973896" cy="5286926"/>
          </a:xfrm>
          <a:prstGeom prst="rect">
            <a:avLst/>
          </a:prstGeom>
          <a:ln>
            <a:solidFill>
              <a:schemeClr val="tx1"/>
            </a:solidFill>
          </a:ln>
        </p:spPr>
      </p:pic>
      <p:pic>
        <p:nvPicPr>
          <p:cNvPr id="47" name="Image 46">
            <a:extLst>
              <a:ext uri="{FF2B5EF4-FFF2-40B4-BE49-F238E27FC236}">
                <a16:creationId xmlns:a16="http://schemas.microsoft.com/office/drawing/2014/main" id="{21518082-89CF-EF8B-4C73-9768BA2CF380}"/>
              </a:ext>
            </a:extLst>
          </p:cNvPr>
          <p:cNvPicPr>
            <a:picLocks noChangeAspect="1"/>
          </p:cNvPicPr>
          <p:nvPr/>
        </p:nvPicPr>
        <p:blipFill rotWithShape="1">
          <a:blip r:embed="rId8"/>
          <a:srcRect l="11706" t="15884" r="16401" b="7837"/>
          <a:stretch/>
        </p:blipFill>
        <p:spPr>
          <a:xfrm>
            <a:off x="147915" y="1014856"/>
            <a:ext cx="1423817" cy="2685624"/>
          </a:xfrm>
          <a:prstGeom prst="rect">
            <a:avLst/>
          </a:prstGeom>
          <a:ln>
            <a:solidFill>
              <a:schemeClr val="tx1"/>
            </a:solidFill>
          </a:ln>
        </p:spPr>
      </p:pic>
      <p:pic>
        <p:nvPicPr>
          <p:cNvPr id="49" name="Image 48">
            <a:extLst>
              <a:ext uri="{FF2B5EF4-FFF2-40B4-BE49-F238E27FC236}">
                <a16:creationId xmlns:a16="http://schemas.microsoft.com/office/drawing/2014/main" id="{06DDA35A-F8B3-F49F-A3FB-7ACFCE67DDBD}"/>
              </a:ext>
            </a:extLst>
          </p:cNvPr>
          <p:cNvPicPr>
            <a:picLocks noChangeAspect="1"/>
          </p:cNvPicPr>
          <p:nvPr/>
        </p:nvPicPr>
        <p:blipFill rotWithShape="1">
          <a:blip r:embed="rId9"/>
          <a:srcRect l="8322" r="14162" b="19972"/>
          <a:stretch/>
        </p:blipFill>
        <p:spPr>
          <a:xfrm>
            <a:off x="3394874" y="1034612"/>
            <a:ext cx="5505406" cy="2665867"/>
          </a:xfrm>
          <a:prstGeom prst="rect">
            <a:avLst/>
          </a:prstGeom>
          <a:ln>
            <a:solidFill>
              <a:schemeClr val="tx1"/>
            </a:solidFill>
          </a:ln>
        </p:spPr>
      </p:pic>
    </p:spTree>
    <p:extLst>
      <p:ext uri="{BB962C8B-B14F-4D97-AF65-F5344CB8AC3E}">
        <p14:creationId xmlns:p14="http://schemas.microsoft.com/office/powerpoint/2010/main" val="1236734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C0883C94-6883-DBA4-BB34-F417BA80B95A}"/>
              </a:ext>
            </a:extLst>
          </p:cNvPr>
          <p:cNvPicPr>
            <a:picLocks noChangeAspect="1"/>
          </p:cNvPicPr>
          <p:nvPr/>
        </p:nvPicPr>
        <p:blipFill rotWithShape="1">
          <a:blip r:embed="rId3"/>
          <a:srcRect l="9175" t="1331" r="4847" b="6307"/>
          <a:stretch/>
        </p:blipFill>
        <p:spPr>
          <a:xfrm>
            <a:off x="2270546" y="1392164"/>
            <a:ext cx="8505974" cy="5336241"/>
          </a:xfrm>
          <a:prstGeom prst="rect">
            <a:avLst/>
          </a:prstGeom>
        </p:spPr>
      </p:pic>
      <p:sp>
        <p:nvSpPr>
          <p:cNvPr id="5122" name="Titre 1"/>
          <p:cNvSpPr>
            <a:spLocks noGrp="1"/>
          </p:cNvSpPr>
          <p:nvPr>
            <p:ph type="title"/>
          </p:nvPr>
        </p:nvSpPr>
        <p:spPr>
          <a:xfrm>
            <a:off x="4498126" y="3259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a:extLst>
              <a:ext uri="{FF2B5EF4-FFF2-40B4-BE49-F238E27FC236}">
                <a16:creationId xmlns:a16="http://schemas.microsoft.com/office/drawing/2014/main" id="{2A44FDD4-8B57-75A1-1463-C22FEE69D32D}"/>
              </a:ext>
            </a:extLst>
          </p:cNvPr>
          <p:cNvSpPr txBox="1"/>
          <p:nvPr/>
        </p:nvSpPr>
        <p:spPr>
          <a:xfrm>
            <a:off x="5511896" y="651081"/>
            <a:ext cx="3230372" cy="369332"/>
          </a:xfrm>
          <a:prstGeom prst="rect">
            <a:avLst/>
          </a:prstGeom>
          <a:noFill/>
        </p:spPr>
        <p:txBody>
          <a:bodyPr wrap="none" rtlCol="0">
            <a:spAutoFit/>
          </a:bodyPr>
          <a:lstStyle/>
          <a:p>
            <a:r>
              <a:rPr lang="fr-FR" sz="1800" dirty="0"/>
              <a:t>Section 10W (10°S-1.5°N) : U</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1" y="505119"/>
            <a:ext cx="4953486" cy="461665"/>
          </a:xfrm>
          <a:prstGeom prst="rect">
            <a:avLst/>
          </a:prstGeom>
          <a:noFill/>
        </p:spPr>
        <p:txBody>
          <a:bodyPr wrap="square" rtlCol="0">
            <a:spAutoFit/>
          </a:bodyPr>
          <a:lstStyle/>
          <a:p>
            <a:r>
              <a:rPr lang="fr-FR" sz="2400" u="sng" dirty="0">
                <a:solidFill>
                  <a:srgbClr val="FF0000"/>
                </a:solidFill>
              </a:rPr>
              <a:t>Courant ADCP de coque du navire</a:t>
            </a:r>
            <a:r>
              <a:rPr lang="fr-FR" sz="2400" dirty="0">
                <a:solidFill>
                  <a:srgbClr val="FF0000"/>
                </a:solidFill>
              </a:rPr>
              <a:t>:</a:t>
            </a:r>
            <a:endParaRPr lang="fr-FR" sz="2000" dirty="0"/>
          </a:p>
        </p:txBody>
      </p:sp>
      <p:sp>
        <p:nvSpPr>
          <p:cNvPr id="19" name="ZoneTexte 18">
            <a:extLst>
              <a:ext uri="{FF2B5EF4-FFF2-40B4-BE49-F238E27FC236}">
                <a16:creationId xmlns:a16="http://schemas.microsoft.com/office/drawing/2014/main" id="{942AB363-1A0F-BB47-27F8-84783139BD48}"/>
              </a:ext>
            </a:extLst>
          </p:cNvPr>
          <p:cNvSpPr txBox="1"/>
          <p:nvPr/>
        </p:nvSpPr>
        <p:spPr>
          <a:xfrm>
            <a:off x="2661291" y="1095720"/>
            <a:ext cx="6177781" cy="369332"/>
          </a:xfrm>
          <a:prstGeom prst="rect">
            <a:avLst/>
          </a:prstGeom>
          <a:noFill/>
        </p:spPr>
        <p:txBody>
          <a:bodyPr wrap="none" rtlCol="0">
            <a:spAutoFit/>
          </a:bodyPr>
          <a:lstStyle/>
          <a:p>
            <a:r>
              <a:rPr lang="fr-FR" sz="1800" dirty="0"/>
              <a:t>Combinaison </a:t>
            </a:r>
            <a:r>
              <a:rPr lang="fr-FR" sz="1800" dirty="0" err="1"/>
              <a:t>ADCPs</a:t>
            </a:r>
            <a:r>
              <a:rPr lang="fr-FR" sz="1800" dirty="0"/>
              <a:t> 38kHz, 150kHz &amp; DVL 600kHz (loch)</a:t>
            </a:r>
          </a:p>
        </p:txBody>
      </p:sp>
      <p:cxnSp>
        <p:nvCxnSpPr>
          <p:cNvPr id="27" name="Connecteur droit 26">
            <a:extLst>
              <a:ext uri="{FF2B5EF4-FFF2-40B4-BE49-F238E27FC236}">
                <a16:creationId xmlns:a16="http://schemas.microsoft.com/office/drawing/2014/main" id="{98DC4374-76CC-81FE-19E4-8D2499D9D9DA}"/>
              </a:ext>
            </a:extLst>
          </p:cNvPr>
          <p:cNvCxnSpPr>
            <a:cxnSpLocks/>
          </p:cNvCxnSpPr>
          <p:nvPr/>
        </p:nvCxnSpPr>
        <p:spPr>
          <a:xfrm>
            <a:off x="9763893" y="1465052"/>
            <a:ext cx="0" cy="505787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DC5651DE-AEE7-68F2-B463-6796BAB1C9CC}"/>
              </a:ext>
            </a:extLst>
          </p:cNvPr>
          <p:cNvSpPr txBox="1"/>
          <p:nvPr/>
        </p:nvSpPr>
        <p:spPr>
          <a:xfrm>
            <a:off x="11297348" y="2381996"/>
            <a:ext cx="820853" cy="2031325"/>
          </a:xfrm>
          <a:prstGeom prst="rect">
            <a:avLst/>
          </a:prstGeom>
          <a:noFill/>
        </p:spPr>
        <p:txBody>
          <a:bodyPr wrap="square" rtlCol="0">
            <a:spAutoFit/>
          </a:bodyPr>
          <a:lstStyle/>
          <a:p>
            <a:r>
              <a:rPr lang="fr-FR" sz="1800" dirty="0"/>
              <a:t>SCE</a:t>
            </a:r>
          </a:p>
          <a:p>
            <a:endParaRPr lang="fr-FR" sz="1800" dirty="0"/>
          </a:p>
          <a:p>
            <a:r>
              <a:rPr lang="fr-FR" sz="1800" dirty="0"/>
              <a:t>CES</a:t>
            </a:r>
          </a:p>
          <a:p>
            <a:endParaRPr lang="fr-FR" sz="1800" dirty="0"/>
          </a:p>
          <a:p>
            <a:r>
              <a:rPr lang="fr-FR" sz="1800" dirty="0"/>
              <a:t>SCES</a:t>
            </a:r>
          </a:p>
          <a:p>
            <a:endParaRPr lang="fr-FR" sz="1800" dirty="0"/>
          </a:p>
          <a:p>
            <a:endParaRPr lang="fr-FR" sz="1800" dirty="0"/>
          </a:p>
        </p:txBody>
      </p:sp>
      <p:cxnSp>
        <p:nvCxnSpPr>
          <p:cNvPr id="29" name="Connecteur droit avec flèche 28">
            <a:extLst>
              <a:ext uri="{FF2B5EF4-FFF2-40B4-BE49-F238E27FC236}">
                <a16:creationId xmlns:a16="http://schemas.microsoft.com/office/drawing/2014/main" id="{F7842D9D-6CFF-D07F-B8EC-568C8782B60D}"/>
              </a:ext>
            </a:extLst>
          </p:cNvPr>
          <p:cNvCxnSpPr>
            <a:cxnSpLocks/>
          </p:cNvCxnSpPr>
          <p:nvPr/>
        </p:nvCxnSpPr>
        <p:spPr>
          <a:xfrm flipH="1" flipV="1">
            <a:off x="7968208" y="2990284"/>
            <a:ext cx="3298244" cy="6004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EE6E8F07-F579-0235-CFA4-F4B6C9F687BC}"/>
              </a:ext>
            </a:extLst>
          </p:cNvPr>
          <p:cNvCxnSpPr>
            <a:cxnSpLocks/>
          </p:cNvCxnSpPr>
          <p:nvPr/>
        </p:nvCxnSpPr>
        <p:spPr>
          <a:xfrm flipH="1" flipV="1">
            <a:off x="8241429" y="1763412"/>
            <a:ext cx="3071367" cy="12901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8D5CEA82-0F65-DDB8-8BEA-D4C20D7F515A}"/>
              </a:ext>
            </a:extLst>
          </p:cNvPr>
          <p:cNvCxnSpPr>
            <a:cxnSpLocks/>
          </p:cNvCxnSpPr>
          <p:nvPr/>
        </p:nvCxnSpPr>
        <p:spPr>
          <a:xfrm flipH="1" flipV="1">
            <a:off x="9914580" y="2083636"/>
            <a:ext cx="1413664" cy="4812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A5793FC1-932D-F63F-A4E3-5C06F004811A}"/>
              </a:ext>
            </a:extLst>
          </p:cNvPr>
          <p:cNvSpPr txBox="1"/>
          <p:nvPr/>
        </p:nvSpPr>
        <p:spPr>
          <a:xfrm>
            <a:off x="9979917" y="6522931"/>
            <a:ext cx="671979" cy="369332"/>
          </a:xfrm>
          <a:prstGeom prst="rect">
            <a:avLst/>
          </a:prstGeom>
          <a:noFill/>
        </p:spPr>
        <p:txBody>
          <a:bodyPr wrap="none" rtlCol="0">
            <a:spAutoFit/>
          </a:bodyPr>
          <a:lstStyle/>
          <a:p>
            <a:r>
              <a:rPr lang="fr-FR" sz="1800" b="1" i="1" dirty="0"/>
              <a:t>1.5N</a:t>
            </a:r>
          </a:p>
        </p:txBody>
      </p:sp>
      <p:sp>
        <p:nvSpPr>
          <p:cNvPr id="38" name="ZoneTexte 37">
            <a:extLst>
              <a:ext uri="{FF2B5EF4-FFF2-40B4-BE49-F238E27FC236}">
                <a16:creationId xmlns:a16="http://schemas.microsoft.com/office/drawing/2014/main" id="{2528FE73-7F99-5756-0313-E401F65457F4}"/>
              </a:ext>
            </a:extLst>
          </p:cNvPr>
          <p:cNvSpPr txBox="1"/>
          <p:nvPr/>
        </p:nvSpPr>
        <p:spPr>
          <a:xfrm>
            <a:off x="5928498" y="6522931"/>
            <a:ext cx="595035" cy="369332"/>
          </a:xfrm>
          <a:prstGeom prst="rect">
            <a:avLst/>
          </a:prstGeom>
          <a:noFill/>
        </p:spPr>
        <p:txBody>
          <a:bodyPr wrap="none" rtlCol="0">
            <a:spAutoFit/>
          </a:bodyPr>
          <a:lstStyle/>
          <a:p>
            <a:r>
              <a:rPr lang="fr-FR" sz="1800" b="1" i="1" dirty="0"/>
              <a:t>10S</a:t>
            </a:r>
          </a:p>
        </p:txBody>
      </p:sp>
      <p:grpSp>
        <p:nvGrpSpPr>
          <p:cNvPr id="2" name="Groupe 27">
            <a:extLst>
              <a:ext uri="{FF2B5EF4-FFF2-40B4-BE49-F238E27FC236}">
                <a16:creationId xmlns:a16="http://schemas.microsoft.com/office/drawing/2014/main" id="{C3E33F7A-BA87-4959-2AA1-291DDBD301D9}"/>
              </a:ext>
            </a:extLst>
          </p:cNvPr>
          <p:cNvGrpSpPr>
            <a:grpSpLocks noChangeAspect="1"/>
          </p:cNvGrpSpPr>
          <p:nvPr/>
        </p:nvGrpSpPr>
        <p:grpSpPr bwMode="auto">
          <a:xfrm>
            <a:off x="10554761" y="92777"/>
            <a:ext cx="1435307" cy="1260000"/>
            <a:chOff x="2590800" y="1524000"/>
            <a:chExt cx="4203700" cy="3592513"/>
          </a:xfrm>
        </p:grpSpPr>
        <p:grpSp>
          <p:nvGrpSpPr>
            <p:cNvPr id="14" name="Group 14">
              <a:extLst>
                <a:ext uri="{FF2B5EF4-FFF2-40B4-BE49-F238E27FC236}">
                  <a16:creationId xmlns:a16="http://schemas.microsoft.com/office/drawing/2014/main" id="{A38F9094-09A7-0149-9871-0F6D37178E31}"/>
                </a:ext>
              </a:extLst>
            </p:cNvPr>
            <p:cNvGrpSpPr>
              <a:grpSpLocks/>
            </p:cNvGrpSpPr>
            <p:nvPr/>
          </p:nvGrpSpPr>
          <p:grpSpPr bwMode="auto">
            <a:xfrm>
              <a:off x="2590800" y="1524000"/>
              <a:ext cx="4203700" cy="3592513"/>
              <a:chOff x="1632" y="960"/>
              <a:chExt cx="2648" cy="2263"/>
            </a:xfrm>
          </p:grpSpPr>
          <p:pic>
            <p:nvPicPr>
              <p:cNvPr id="18" name="Picture 3" descr="logoPIRATA">
                <a:extLst>
                  <a:ext uri="{FF2B5EF4-FFF2-40B4-BE49-F238E27FC236}">
                    <a16:creationId xmlns:a16="http://schemas.microsoft.com/office/drawing/2014/main" id="{8A596399-ADE8-01A2-7B98-A84FDF2B0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4">
                <a:extLst>
                  <a:ext uri="{FF2B5EF4-FFF2-40B4-BE49-F238E27FC236}">
                    <a16:creationId xmlns:a16="http://schemas.microsoft.com/office/drawing/2014/main" id="{3865DDC5-9201-45A5-97B8-EBC00F0359CB}"/>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5">
                <a:extLst>
                  <a:ext uri="{FF2B5EF4-FFF2-40B4-BE49-F238E27FC236}">
                    <a16:creationId xmlns:a16="http://schemas.microsoft.com/office/drawing/2014/main" id="{6F298966-391E-200E-FC3A-3819A65B2D14}"/>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6">
                <a:extLst>
                  <a:ext uri="{FF2B5EF4-FFF2-40B4-BE49-F238E27FC236}">
                    <a16:creationId xmlns:a16="http://schemas.microsoft.com/office/drawing/2014/main" id="{D89CEE22-5F87-9BFC-4C66-CA3C4D93972C}"/>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7">
                <a:extLst>
                  <a:ext uri="{FF2B5EF4-FFF2-40B4-BE49-F238E27FC236}">
                    <a16:creationId xmlns:a16="http://schemas.microsoft.com/office/drawing/2014/main" id="{A49F6489-3F3B-3113-3BF3-12EAC4A3CA1E}"/>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8">
                <a:extLst>
                  <a:ext uri="{FF2B5EF4-FFF2-40B4-BE49-F238E27FC236}">
                    <a16:creationId xmlns:a16="http://schemas.microsoft.com/office/drawing/2014/main" id="{5677BA8C-6823-DD2A-6586-6F908E993EE9}"/>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9">
                <a:extLst>
                  <a:ext uri="{FF2B5EF4-FFF2-40B4-BE49-F238E27FC236}">
                    <a16:creationId xmlns:a16="http://schemas.microsoft.com/office/drawing/2014/main" id="{89531F44-7F9B-A2A9-AB03-202FC0F5BCC8}"/>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2">
                <a:extLst>
                  <a:ext uri="{FF2B5EF4-FFF2-40B4-BE49-F238E27FC236}">
                    <a16:creationId xmlns:a16="http://schemas.microsoft.com/office/drawing/2014/main" id="{8148A4B0-1DCA-2A33-7693-3363698F5285}"/>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6" name="Oval 13">
                <a:extLst>
                  <a:ext uri="{FF2B5EF4-FFF2-40B4-BE49-F238E27FC236}">
                    <a16:creationId xmlns:a16="http://schemas.microsoft.com/office/drawing/2014/main" id="{119E3498-1CA3-328C-2129-D23AD6212FA8}"/>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6" name="WordArt 10">
              <a:extLst>
                <a:ext uri="{FF2B5EF4-FFF2-40B4-BE49-F238E27FC236}">
                  <a16:creationId xmlns:a16="http://schemas.microsoft.com/office/drawing/2014/main" id="{B5C31244-571B-4B98-2741-F4F474663C7D}"/>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7" name="ZoneTexte 23">
              <a:extLst>
                <a:ext uri="{FF2B5EF4-FFF2-40B4-BE49-F238E27FC236}">
                  <a16:creationId xmlns:a16="http://schemas.microsoft.com/office/drawing/2014/main" id="{944FB476-FDF1-8F5F-3459-10D0815DCC31}"/>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
        <p:nvSpPr>
          <p:cNvPr id="41" name="ZoneTexte 40">
            <a:extLst>
              <a:ext uri="{FF2B5EF4-FFF2-40B4-BE49-F238E27FC236}">
                <a16:creationId xmlns:a16="http://schemas.microsoft.com/office/drawing/2014/main" id="{E08A97B0-5C91-B729-49EF-79CE4A22FCD8}"/>
              </a:ext>
            </a:extLst>
          </p:cNvPr>
          <p:cNvSpPr txBox="1"/>
          <p:nvPr/>
        </p:nvSpPr>
        <p:spPr>
          <a:xfrm>
            <a:off x="2318647" y="6522931"/>
            <a:ext cx="595035" cy="369332"/>
          </a:xfrm>
          <a:prstGeom prst="rect">
            <a:avLst/>
          </a:prstGeom>
          <a:noFill/>
        </p:spPr>
        <p:txBody>
          <a:bodyPr wrap="none" rtlCol="0">
            <a:spAutoFit/>
          </a:bodyPr>
          <a:lstStyle/>
          <a:p>
            <a:r>
              <a:rPr lang="fr-FR" sz="1800" b="1" i="1" dirty="0"/>
              <a:t>20S</a:t>
            </a:r>
          </a:p>
        </p:txBody>
      </p:sp>
      <p:pic>
        <p:nvPicPr>
          <p:cNvPr id="47" name="Image 46">
            <a:extLst>
              <a:ext uri="{FF2B5EF4-FFF2-40B4-BE49-F238E27FC236}">
                <a16:creationId xmlns:a16="http://schemas.microsoft.com/office/drawing/2014/main" id="{7EB43451-2074-43A9-773F-452B97062F8D}"/>
              </a:ext>
            </a:extLst>
          </p:cNvPr>
          <p:cNvPicPr>
            <a:picLocks noChangeAspect="1"/>
          </p:cNvPicPr>
          <p:nvPr/>
        </p:nvPicPr>
        <p:blipFill rotWithShape="1">
          <a:blip r:embed="rId5"/>
          <a:srcRect l="17690" t="2176" r="14796" b="6663"/>
          <a:stretch/>
        </p:blipFill>
        <p:spPr>
          <a:xfrm>
            <a:off x="148240" y="1043828"/>
            <a:ext cx="2297028" cy="2318833"/>
          </a:xfrm>
          <a:prstGeom prst="rect">
            <a:avLst/>
          </a:prstGeom>
        </p:spPr>
      </p:pic>
      <p:cxnSp>
        <p:nvCxnSpPr>
          <p:cNvPr id="48" name="Connecteur droit avec flèche 47">
            <a:extLst>
              <a:ext uri="{FF2B5EF4-FFF2-40B4-BE49-F238E27FC236}">
                <a16:creationId xmlns:a16="http://schemas.microsoft.com/office/drawing/2014/main" id="{876AF04E-8D31-62C9-E0F4-7B368E395D9D}"/>
              </a:ext>
            </a:extLst>
          </p:cNvPr>
          <p:cNvCxnSpPr>
            <a:cxnSpLocks/>
          </p:cNvCxnSpPr>
          <p:nvPr/>
        </p:nvCxnSpPr>
        <p:spPr>
          <a:xfrm>
            <a:off x="1144498" y="2484626"/>
            <a:ext cx="559014" cy="5618"/>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3FC67E8D-F9C2-159E-8E79-67214FFDEE72}"/>
              </a:ext>
            </a:extLst>
          </p:cNvPr>
          <p:cNvCxnSpPr>
            <a:cxnSpLocks/>
          </p:cNvCxnSpPr>
          <p:nvPr/>
        </p:nvCxnSpPr>
        <p:spPr>
          <a:xfrm>
            <a:off x="1185982" y="2708920"/>
            <a:ext cx="447785" cy="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7E58DE85-2BF6-0E0B-F4CD-F09CB8B104C4}"/>
              </a:ext>
            </a:extLst>
          </p:cNvPr>
          <p:cNvCxnSpPr>
            <a:cxnSpLocks/>
          </p:cNvCxnSpPr>
          <p:nvPr/>
        </p:nvCxnSpPr>
        <p:spPr>
          <a:xfrm>
            <a:off x="1185982" y="2564904"/>
            <a:ext cx="435052" cy="0"/>
          </a:xfrm>
          <a:prstGeom prst="straightConnector1">
            <a:avLst/>
          </a:prstGeom>
          <a:ln w="19050">
            <a:solidFill>
              <a:srgbClr val="0432F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337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6794F932-BD85-7E17-A7BE-BD55D5006691}"/>
              </a:ext>
            </a:extLst>
          </p:cNvPr>
          <p:cNvPicPr>
            <a:picLocks noChangeAspect="1"/>
          </p:cNvPicPr>
          <p:nvPr/>
        </p:nvPicPr>
        <p:blipFill rotWithShape="1">
          <a:blip r:embed="rId3"/>
          <a:srcRect l="9257" r="4582" b="5045"/>
          <a:stretch/>
        </p:blipFill>
        <p:spPr>
          <a:xfrm>
            <a:off x="2122768" y="1341328"/>
            <a:ext cx="7830942" cy="5040000"/>
          </a:xfrm>
          <a:prstGeom prst="rect">
            <a:avLst/>
          </a:prstGeom>
        </p:spPr>
      </p:pic>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a:extLst>
              <a:ext uri="{FF2B5EF4-FFF2-40B4-BE49-F238E27FC236}">
                <a16:creationId xmlns:a16="http://schemas.microsoft.com/office/drawing/2014/main" id="{2A44FDD4-8B57-75A1-1463-C22FEE69D32D}"/>
              </a:ext>
            </a:extLst>
          </p:cNvPr>
          <p:cNvSpPr txBox="1"/>
          <p:nvPr/>
        </p:nvSpPr>
        <p:spPr>
          <a:xfrm>
            <a:off x="5337135" y="602116"/>
            <a:ext cx="4423006" cy="369332"/>
          </a:xfrm>
          <a:prstGeom prst="rect">
            <a:avLst/>
          </a:prstGeom>
          <a:noFill/>
        </p:spPr>
        <p:txBody>
          <a:bodyPr wrap="none" rtlCol="0">
            <a:spAutoFit/>
          </a:bodyPr>
          <a:lstStyle/>
          <a:p>
            <a:r>
              <a:rPr lang="fr-FR" sz="1800" dirty="0"/>
              <a:t>Section équatoriale entre 23°W - 2.42°W</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0" y="505119"/>
            <a:ext cx="5023867" cy="461665"/>
          </a:xfrm>
          <a:prstGeom prst="rect">
            <a:avLst/>
          </a:prstGeom>
          <a:noFill/>
        </p:spPr>
        <p:txBody>
          <a:bodyPr wrap="square" rtlCol="0">
            <a:spAutoFit/>
          </a:bodyPr>
          <a:lstStyle/>
          <a:p>
            <a:r>
              <a:rPr lang="fr-FR" sz="2400" u="sng" dirty="0">
                <a:solidFill>
                  <a:srgbClr val="FF0000"/>
                </a:solidFill>
              </a:rPr>
              <a:t>Courant ADCP de coque du navire</a:t>
            </a:r>
            <a:r>
              <a:rPr lang="fr-FR" sz="2400" dirty="0">
                <a:solidFill>
                  <a:srgbClr val="FF0000"/>
                </a:solidFill>
              </a:rPr>
              <a:t>:</a:t>
            </a:r>
          </a:p>
        </p:txBody>
      </p:sp>
      <p:sp>
        <p:nvSpPr>
          <p:cNvPr id="15" name="ZoneTexte 14">
            <a:extLst>
              <a:ext uri="{FF2B5EF4-FFF2-40B4-BE49-F238E27FC236}">
                <a16:creationId xmlns:a16="http://schemas.microsoft.com/office/drawing/2014/main" id="{1D2CFD88-4C83-1D50-EAD3-56D886E02C09}"/>
              </a:ext>
            </a:extLst>
          </p:cNvPr>
          <p:cNvSpPr txBox="1"/>
          <p:nvPr/>
        </p:nvSpPr>
        <p:spPr>
          <a:xfrm>
            <a:off x="2718343" y="1050016"/>
            <a:ext cx="6177781" cy="369332"/>
          </a:xfrm>
          <a:prstGeom prst="rect">
            <a:avLst/>
          </a:prstGeom>
          <a:noFill/>
        </p:spPr>
        <p:txBody>
          <a:bodyPr wrap="none" rtlCol="0">
            <a:spAutoFit/>
          </a:bodyPr>
          <a:lstStyle/>
          <a:p>
            <a:r>
              <a:rPr lang="fr-FR" sz="1800" dirty="0"/>
              <a:t>Combinaison </a:t>
            </a:r>
            <a:r>
              <a:rPr lang="fr-FR" sz="1800" dirty="0" err="1"/>
              <a:t>ADCPs</a:t>
            </a:r>
            <a:r>
              <a:rPr lang="fr-FR" sz="1800" dirty="0"/>
              <a:t> 38kHz, 150kHz &amp; DVL 600kHz (loch)</a:t>
            </a:r>
          </a:p>
        </p:txBody>
      </p:sp>
      <p:sp>
        <p:nvSpPr>
          <p:cNvPr id="16" name="Rectangle 15">
            <a:extLst>
              <a:ext uri="{FF2B5EF4-FFF2-40B4-BE49-F238E27FC236}">
                <a16:creationId xmlns:a16="http://schemas.microsoft.com/office/drawing/2014/main" id="{F990C173-5384-4926-BF4B-EA58B16987F2}"/>
              </a:ext>
            </a:extLst>
          </p:cNvPr>
          <p:cNvSpPr/>
          <p:nvPr/>
        </p:nvSpPr>
        <p:spPr>
          <a:xfrm>
            <a:off x="119336" y="6446575"/>
            <a:ext cx="3697926" cy="369332"/>
          </a:xfrm>
          <a:prstGeom prst="rect">
            <a:avLst/>
          </a:prstGeom>
        </p:spPr>
        <p:txBody>
          <a:bodyPr wrap="square">
            <a:spAutoFit/>
          </a:bodyPr>
          <a:lstStyle/>
          <a:p>
            <a:r>
              <a:rPr lang="fr-FR" sz="1800" i="1" dirty="0"/>
              <a:t>Traitements par Pierre; merci !</a:t>
            </a:r>
          </a:p>
        </p:txBody>
      </p:sp>
      <p:sp>
        <p:nvSpPr>
          <p:cNvPr id="17" name="ZoneTexte 16">
            <a:extLst>
              <a:ext uri="{FF2B5EF4-FFF2-40B4-BE49-F238E27FC236}">
                <a16:creationId xmlns:a16="http://schemas.microsoft.com/office/drawing/2014/main" id="{72C19F7F-2FBD-2E9E-7EE4-76C4BC21A334}"/>
              </a:ext>
            </a:extLst>
          </p:cNvPr>
          <p:cNvSpPr txBox="1"/>
          <p:nvPr/>
        </p:nvSpPr>
        <p:spPr>
          <a:xfrm>
            <a:off x="9028185" y="6179217"/>
            <a:ext cx="851515" cy="369332"/>
          </a:xfrm>
          <a:prstGeom prst="rect">
            <a:avLst/>
          </a:prstGeom>
          <a:noFill/>
        </p:spPr>
        <p:txBody>
          <a:bodyPr wrap="none" rtlCol="0">
            <a:spAutoFit/>
          </a:bodyPr>
          <a:lstStyle/>
          <a:p>
            <a:r>
              <a:rPr lang="fr-FR" sz="1800" b="1" i="1" dirty="0"/>
              <a:t>2.42W</a:t>
            </a:r>
          </a:p>
        </p:txBody>
      </p:sp>
      <p:sp>
        <p:nvSpPr>
          <p:cNvPr id="18" name="ZoneTexte 17">
            <a:extLst>
              <a:ext uri="{FF2B5EF4-FFF2-40B4-BE49-F238E27FC236}">
                <a16:creationId xmlns:a16="http://schemas.microsoft.com/office/drawing/2014/main" id="{0FE6EDDD-8ACC-A610-0527-34FB4226A1A6}"/>
              </a:ext>
            </a:extLst>
          </p:cNvPr>
          <p:cNvSpPr txBox="1"/>
          <p:nvPr/>
        </p:nvSpPr>
        <p:spPr>
          <a:xfrm>
            <a:off x="2340501" y="6168215"/>
            <a:ext cx="659155" cy="369332"/>
          </a:xfrm>
          <a:prstGeom prst="rect">
            <a:avLst/>
          </a:prstGeom>
          <a:noFill/>
        </p:spPr>
        <p:txBody>
          <a:bodyPr wrap="none" rtlCol="0">
            <a:spAutoFit/>
          </a:bodyPr>
          <a:lstStyle/>
          <a:p>
            <a:r>
              <a:rPr lang="fr-FR" sz="1800" b="1" i="1" dirty="0"/>
              <a:t>23W</a:t>
            </a:r>
          </a:p>
        </p:txBody>
      </p:sp>
      <p:grpSp>
        <p:nvGrpSpPr>
          <p:cNvPr id="2" name="Groupe 27">
            <a:extLst>
              <a:ext uri="{FF2B5EF4-FFF2-40B4-BE49-F238E27FC236}">
                <a16:creationId xmlns:a16="http://schemas.microsoft.com/office/drawing/2014/main" id="{9063BB3B-220B-F514-A290-F227C3753545}"/>
              </a:ext>
            </a:extLst>
          </p:cNvPr>
          <p:cNvGrpSpPr>
            <a:grpSpLocks noChangeAspect="1"/>
          </p:cNvGrpSpPr>
          <p:nvPr/>
        </p:nvGrpSpPr>
        <p:grpSpPr bwMode="auto">
          <a:xfrm>
            <a:off x="10554761" y="92777"/>
            <a:ext cx="1435307" cy="1260000"/>
            <a:chOff x="2590800" y="1524000"/>
            <a:chExt cx="4203700" cy="3592513"/>
          </a:xfrm>
        </p:grpSpPr>
        <p:grpSp>
          <p:nvGrpSpPr>
            <p:cNvPr id="19" name="Group 14">
              <a:extLst>
                <a:ext uri="{FF2B5EF4-FFF2-40B4-BE49-F238E27FC236}">
                  <a16:creationId xmlns:a16="http://schemas.microsoft.com/office/drawing/2014/main" id="{23BD0935-B574-BAF6-89E9-0D28AB325786}"/>
                </a:ext>
              </a:extLst>
            </p:cNvPr>
            <p:cNvGrpSpPr>
              <a:grpSpLocks/>
            </p:cNvGrpSpPr>
            <p:nvPr/>
          </p:nvGrpSpPr>
          <p:grpSpPr bwMode="auto">
            <a:xfrm>
              <a:off x="2590800" y="1524000"/>
              <a:ext cx="4203700" cy="3592513"/>
              <a:chOff x="1632" y="960"/>
              <a:chExt cx="2648" cy="2263"/>
            </a:xfrm>
          </p:grpSpPr>
          <p:pic>
            <p:nvPicPr>
              <p:cNvPr id="23" name="Picture 3" descr="logoPIRATA">
                <a:extLst>
                  <a:ext uri="{FF2B5EF4-FFF2-40B4-BE49-F238E27FC236}">
                    <a16:creationId xmlns:a16="http://schemas.microsoft.com/office/drawing/2014/main" id="{9CF2FBEB-49EC-D542-A5C8-F5EDA0A83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4">
                <a:extLst>
                  <a:ext uri="{FF2B5EF4-FFF2-40B4-BE49-F238E27FC236}">
                    <a16:creationId xmlns:a16="http://schemas.microsoft.com/office/drawing/2014/main" id="{1030CB8C-6844-7209-DD49-2CAF22D5E852}"/>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5">
                <a:extLst>
                  <a:ext uri="{FF2B5EF4-FFF2-40B4-BE49-F238E27FC236}">
                    <a16:creationId xmlns:a16="http://schemas.microsoft.com/office/drawing/2014/main" id="{34202484-6570-A30F-BC0D-EFB44EC341A7}"/>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6">
                <a:extLst>
                  <a:ext uri="{FF2B5EF4-FFF2-40B4-BE49-F238E27FC236}">
                    <a16:creationId xmlns:a16="http://schemas.microsoft.com/office/drawing/2014/main" id="{116AB6F2-D6CE-F6E3-296A-AFC75367D4E5}"/>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7">
                <a:extLst>
                  <a:ext uri="{FF2B5EF4-FFF2-40B4-BE49-F238E27FC236}">
                    <a16:creationId xmlns:a16="http://schemas.microsoft.com/office/drawing/2014/main" id="{3E514D14-A712-67E4-9676-B1C4402B3C48}"/>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8">
                <a:extLst>
                  <a:ext uri="{FF2B5EF4-FFF2-40B4-BE49-F238E27FC236}">
                    <a16:creationId xmlns:a16="http://schemas.microsoft.com/office/drawing/2014/main" id="{039D6258-301A-CBC2-73E4-C48AC071F652}"/>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9">
                <a:extLst>
                  <a:ext uri="{FF2B5EF4-FFF2-40B4-BE49-F238E27FC236}">
                    <a16:creationId xmlns:a16="http://schemas.microsoft.com/office/drawing/2014/main" id="{8E891C19-3992-0145-3974-530A7BD945AE}"/>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2">
                <a:extLst>
                  <a:ext uri="{FF2B5EF4-FFF2-40B4-BE49-F238E27FC236}">
                    <a16:creationId xmlns:a16="http://schemas.microsoft.com/office/drawing/2014/main" id="{16F93ABE-AB77-B69D-2EC7-5E8988344A39}"/>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13">
                <a:extLst>
                  <a:ext uri="{FF2B5EF4-FFF2-40B4-BE49-F238E27FC236}">
                    <a16:creationId xmlns:a16="http://schemas.microsoft.com/office/drawing/2014/main" id="{50885FA6-7B53-D37A-88DF-94156AEA67E1}"/>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20" name="WordArt 10">
              <a:extLst>
                <a:ext uri="{FF2B5EF4-FFF2-40B4-BE49-F238E27FC236}">
                  <a16:creationId xmlns:a16="http://schemas.microsoft.com/office/drawing/2014/main" id="{AD85B01D-C57C-CA27-260C-F2D67686FAFE}"/>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22" name="ZoneTexte 23">
              <a:extLst>
                <a:ext uri="{FF2B5EF4-FFF2-40B4-BE49-F238E27FC236}">
                  <a16:creationId xmlns:a16="http://schemas.microsoft.com/office/drawing/2014/main" id="{9A167118-D97F-016D-682A-C9688F200863}"/>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Tree>
    <p:extLst>
      <p:ext uri="{BB962C8B-B14F-4D97-AF65-F5344CB8AC3E}">
        <p14:creationId xmlns:p14="http://schemas.microsoft.com/office/powerpoint/2010/main" val="671423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E6350E6A-11D9-9337-9F7D-05B22BBFF16B}"/>
              </a:ext>
            </a:extLst>
          </p:cNvPr>
          <p:cNvPicPr>
            <a:picLocks noChangeAspect="1"/>
          </p:cNvPicPr>
          <p:nvPr/>
        </p:nvPicPr>
        <p:blipFill rotWithShape="1">
          <a:blip r:embed="rId3"/>
          <a:srcRect l="6880" t="3335" r="6960" b="5215"/>
          <a:stretch/>
        </p:blipFill>
        <p:spPr>
          <a:xfrm>
            <a:off x="7721090" y="1772997"/>
            <a:ext cx="4240663" cy="3276000"/>
          </a:xfrm>
          <a:prstGeom prst="rect">
            <a:avLst/>
          </a:prstGeom>
        </p:spPr>
      </p:pic>
      <p:pic>
        <p:nvPicPr>
          <p:cNvPr id="2" name="Image 1">
            <a:extLst>
              <a:ext uri="{FF2B5EF4-FFF2-40B4-BE49-F238E27FC236}">
                <a16:creationId xmlns:a16="http://schemas.microsoft.com/office/drawing/2014/main" id="{2A3B9788-98E6-E139-A8A9-2568C65E17C0}"/>
              </a:ext>
            </a:extLst>
          </p:cNvPr>
          <p:cNvPicPr>
            <a:picLocks noChangeAspect="1"/>
          </p:cNvPicPr>
          <p:nvPr/>
        </p:nvPicPr>
        <p:blipFill rotWithShape="1">
          <a:blip r:embed="rId4"/>
          <a:srcRect l="17573" r="15214" b="9501"/>
          <a:stretch/>
        </p:blipFill>
        <p:spPr>
          <a:xfrm>
            <a:off x="275595" y="1496010"/>
            <a:ext cx="5988863" cy="5173349"/>
          </a:xfrm>
          <a:prstGeom prst="rect">
            <a:avLst/>
          </a:prstGeom>
        </p:spPr>
      </p:pic>
      <p:cxnSp>
        <p:nvCxnSpPr>
          <p:cNvPr id="29" name="Connecteur droit avec flèche 28">
            <a:extLst>
              <a:ext uri="{FF2B5EF4-FFF2-40B4-BE49-F238E27FC236}">
                <a16:creationId xmlns:a16="http://schemas.microsoft.com/office/drawing/2014/main" id="{5431963B-2F1C-B622-CB10-B671728AAC5B}"/>
              </a:ext>
            </a:extLst>
          </p:cNvPr>
          <p:cNvCxnSpPr>
            <a:cxnSpLocks/>
          </p:cNvCxnSpPr>
          <p:nvPr/>
        </p:nvCxnSpPr>
        <p:spPr>
          <a:xfrm flipV="1">
            <a:off x="2892117" y="2125714"/>
            <a:ext cx="5868179" cy="34152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a:extLst>
              <a:ext uri="{FF2B5EF4-FFF2-40B4-BE49-F238E27FC236}">
                <a16:creationId xmlns:a16="http://schemas.microsoft.com/office/drawing/2014/main" id="{2A44FDD4-8B57-75A1-1463-C22FEE69D32D}"/>
              </a:ext>
            </a:extLst>
          </p:cNvPr>
          <p:cNvSpPr txBox="1"/>
          <p:nvPr/>
        </p:nvSpPr>
        <p:spPr>
          <a:xfrm>
            <a:off x="776196" y="999210"/>
            <a:ext cx="4750018" cy="369332"/>
          </a:xfrm>
          <a:prstGeom prst="rect">
            <a:avLst/>
          </a:prstGeom>
          <a:noFill/>
        </p:spPr>
        <p:txBody>
          <a:bodyPr wrap="none" rtlCol="0">
            <a:spAutoFit/>
          </a:bodyPr>
          <a:lstStyle/>
          <a:p>
            <a:r>
              <a:rPr lang="fr-FR" sz="1800" i="1" dirty="0"/>
              <a:t>Réalisés pendant les transits où pas de CTD</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0" y="505119"/>
            <a:ext cx="5889590" cy="461665"/>
          </a:xfrm>
          <a:prstGeom prst="rect">
            <a:avLst/>
          </a:prstGeom>
          <a:noFill/>
        </p:spPr>
        <p:txBody>
          <a:bodyPr wrap="square" rtlCol="0">
            <a:spAutoFit/>
          </a:bodyPr>
          <a:lstStyle/>
          <a:p>
            <a:r>
              <a:rPr lang="fr-FR" sz="2400" u="sng" dirty="0">
                <a:solidFill>
                  <a:srgbClr val="FF0000"/>
                </a:solidFill>
              </a:rPr>
              <a:t>Profils XBT et prélèvements de surface</a:t>
            </a:r>
            <a:r>
              <a:rPr lang="fr-FR" sz="2400" dirty="0">
                <a:solidFill>
                  <a:srgbClr val="FF0000"/>
                </a:solidFill>
              </a:rPr>
              <a:t>:</a:t>
            </a:r>
          </a:p>
        </p:txBody>
      </p:sp>
      <p:sp>
        <p:nvSpPr>
          <p:cNvPr id="20" name="ZoneTexte 19">
            <a:extLst>
              <a:ext uri="{FF2B5EF4-FFF2-40B4-BE49-F238E27FC236}">
                <a16:creationId xmlns:a16="http://schemas.microsoft.com/office/drawing/2014/main" id="{9CDAD462-ED4E-EA4C-A4C3-F7CBE482BBFB}"/>
              </a:ext>
            </a:extLst>
          </p:cNvPr>
          <p:cNvSpPr txBox="1"/>
          <p:nvPr/>
        </p:nvSpPr>
        <p:spPr>
          <a:xfrm>
            <a:off x="8238784" y="5128229"/>
            <a:ext cx="3268908" cy="646331"/>
          </a:xfrm>
          <a:prstGeom prst="rect">
            <a:avLst/>
          </a:prstGeom>
          <a:noFill/>
        </p:spPr>
        <p:txBody>
          <a:bodyPr wrap="none" rtlCol="0">
            <a:spAutoFit/>
          </a:bodyPr>
          <a:lstStyle/>
          <a:p>
            <a:r>
              <a:rPr lang="fr-FR" sz="1800" i="1" dirty="0"/>
              <a:t>Section de température 10W,</a:t>
            </a:r>
          </a:p>
          <a:p>
            <a:r>
              <a:rPr lang="fr-FR" sz="1800" i="1" dirty="0"/>
              <a:t> combinaison profils XBT et CTD</a:t>
            </a:r>
          </a:p>
        </p:txBody>
      </p:sp>
      <p:cxnSp>
        <p:nvCxnSpPr>
          <p:cNvPr id="23" name="Connecteur droit 22">
            <a:extLst>
              <a:ext uri="{FF2B5EF4-FFF2-40B4-BE49-F238E27FC236}">
                <a16:creationId xmlns:a16="http://schemas.microsoft.com/office/drawing/2014/main" id="{4AAE10DB-141D-D8FD-732E-756A8472C773}"/>
              </a:ext>
            </a:extLst>
          </p:cNvPr>
          <p:cNvCxnSpPr>
            <a:cxnSpLocks/>
          </p:cNvCxnSpPr>
          <p:nvPr/>
        </p:nvCxnSpPr>
        <p:spPr>
          <a:xfrm>
            <a:off x="9768408" y="1772997"/>
            <a:ext cx="0" cy="3168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C8C4B365-B84C-756C-F3CC-BE260A845E9E}"/>
              </a:ext>
            </a:extLst>
          </p:cNvPr>
          <p:cNvSpPr txBox="1"/>
          <p:nvPr/>
        </p:nvSpPr>
        <p:spPr>
          <a:xfrm>
            <a:off x="5454556" y="1205180"/>
            <a:ext cx="1505540" cy="338554"/>
          </a:xfrm>
          <a:prstGeom prst="rect">
            <a:avLst/>
          </a:prstGeom>
          <a:noFill/>
        </p:spPr>
        <p:txBody>
          <a:bodyPr wrap="none" rtlCol="0">
            <a:spAutoFit/>
          </a:bodyPr>
          <a:lstStyle/>
          <a:p>
            <a:r>
              <a:rPr lang="fr-FR" sz="1600" i="1" dirty="0"/>
              <a:t>En jaune: XBT</a:t>
            </a:r>
          </a:p>
        </p:txBody>
      </p:sp>
      <p:sp>
        <p:nvSpPr>
          <p:cNvPr id="34" name="ZoneTexte 33">
            <a:extLst>
              <a:ext uri="{FF2B5EF4-FFF2-40B4-BE49-F238E27FC236}">
                <a16:creationId xmlns:a16="http://schemas.microsoft.com/office/drawing/2014/main" id="{61C17F36-6E74-4484-B1AA-52DDA975AC86}"/>
              </a:ext>
            </a:extLst>
          </p:cNvPr>
          <p:cNvSpPr txBox="1"/>
          <p:nvPr/>
        </p:nvSpPr>
        <p:spPr>
          <a:xfrm>
            <a:off x="6396579" y="6461512"/>
            <a:ext cx="3866956" cy="400110"/>
          </a:xfrm>
          <a:prstGeom prst="rect">
            <a:avLst/>
          </a:prstGeom>
          <a:noFill/>
        </p:spPr>
        <p:txBody>
          <a:bodyPr wrap="none" rtlCol="0">
            <a:spAutoFit/>
          </a:bodyPr>
          <a:lstStyle/>
          <a:p>
            <a:r>
              <a:rPr lang="fr-FR" sz="2000" i="1" dirty="0"/>
              <a:t>Traitement et envoi à CORIOLIS</a:t>
            </a:r>
          </a:p>
        </p:txBody>
      </p:sp>
      <p:sp>
        <p:nvSpPr>
          <p:cNvPr id="36" name="ZoneTexte 35">
            <a:extLst>
              <a:ext uri="{FF2B5EF4-FFF2-40B4-BE49-F238E27FC236}">
                <a16:creationId xmlns:a16="http://schemas.microsoft.com/office/drawing/2014/main" id="{ECADC16E-C0EA-0648-535E-511238515170}"/>
              </a:ext>
            </a:extLst>
          </p:cNvPr>
          <p:cNvSpPr txBox="1"/>
          <p:nvPr/>
        </p:nvSpPr>
        <p:spPr>
          <a:xfrm>
            <a:off x="7438038" y="679029"/>
            <a:ext cx="1071914" cy="400110"/>
          </a:xfrm>
          <a:prstGeom prst="rect">
            <a:avLst/>
          </a:prstGeom>
          <a:noFill/>
        </p:spPr>
        <p:txBody>
          <a:bodyPr wrap="square">
            <a:spAutoFit/>
          </a:bodyPr>
          <a:lstStyle/>
          <a:p>
            <a:r>
              <a:rPr lang="fr-FR" sz="2000" b="1" dirty="0"/>
              <a:t>81 XBT</a:t>
            </a:r>
            <a:endParaRPr lang="fr-FR" sz="2000" dirty="0"/>
          </a:p>
        </p:txBody>
      </p:sp>
      <p:grpSp>
        <p:nvGrpSpPr>
          <p:cNvPr id="24" name="Groupe 27">
            <a:extLst>
              <a:ext uri="{FF2B5EF4-FFF2-40B4-BE49-F238E27FC236}">
                <a16:creationId xmlns:a16="http://schemas.microsoft.com/office/drawing/2014/main" id="{B50946DD-F679-F28E-1146-7611F38E3982}"/>
              </a:ext>
            </a:extLst>
          </p:cNvPr>
          <p:cNvGrpSpPr>
            <a:grpSpLocks noChangeAspect="1"/>
          </p:cNvGrpSpPr>
          <p:nvPr/>
        </p:nvGrpSpPr>
        <p:grpSpPr bwMode="auto">
          <a:xfrm>
            <a:off x="10554761" y="92777"/>
            <a:ext cx="1435307" cy="1260000"/>
            <a:chOff x="2590800" y="1524000"/>
            <a:chExt cx="4203700" cy="3592513"/>
          </a:xfrm>
        </p:grpSpPr>
        <p:grpSp>
          <p:nvGrpSpPr>
            <p:cNvPr id="26" name="Group 14">
              <a:extLst>
                <a:ext uri="{FF2B5EF4-FFF2-40B4-BE49-F238E27FC236}">
                  <a16:creationId xmlns:a16="http://schemas.microsoft.com/office/drawing/2014/main" id="{99AEA1F3-6E69-D226-5F22-14640154AE44}"/>
                </a:ext>
              </a:extLst>
            </p:cNvPr>
            <p:cNvGrpSpPr>
              <a:grpSpLocks/>
            </p:cNvGrpSpPr>
            <p:nvPr/>
          </p:nvGrpSpPr>
          <p:grpSpPr bwMode="auto">
            <a:xfrm>
              <a:off x="2590800" y="1524000"/>
              <a:ext cx="4203700" cy="3592513"/>
              <a:chOff x="1632" y="960"/>
              <a:chExt cx="2648" cy="2263"/>
            </a:xfrm>
          </p:grpSpPr>
          <p:pic>
            <p:nvPicPr>
              <p:cNvPr id="37" name="Picture 3" descr="logoPIRATA">
                <a:extLst>
                  <a:ext uri="{FF2B5EF4-FFF2-40B4-BE49-F238E27FC236}">
                    <a16:creationId xmlns:a16="http://schemas.microsoft.com/office/drawing/2014/main" id="{367A12D4-D521-0164-0BD4-EB54A32E3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4">
                <a:extLst>
                  <a:ext uri="{FF2B5EF4-FFF2-40B4-BE49-F238E27FC236}">
                    <a16:creationId xmlns:a16="http://schemas.microsoft.com/office/drawing/2014/main" id="{4E2D70E1-3852-ECE2-20F2-4E4B59638E2B}"/>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9" name="Oval 5">
                <a:extLst>
                  <a:ext uri="{FF2B5EF4-FFF2-40B4-BE49-F238E27FC236}">
                    <a16:creationId xmlns:a16="http://schemas.microsoft.com/office/drawing/2014/main" id="{B628C0A8-EE67-B867-D183-71993C384B77}"/>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0" name="Oval 6">
                <a:extLst>
                  <a:ext uri="{FF2B5EF4-FFF2-40B4-BE49-F238E27FC236}">
                    <a16:creationId xmlns:a16="http://schemas.microsoft.com/office/drawing/2014/main" id="{30F0649F-3737-16C1-C878-D02C9743AE6A}"/>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1" name="Oval 7">
                <a:extLst>
                  <a:ext uri="{FF2B5EF4-FFF2-40B4-BE49-F238E27FC236}">
                    <a16:creationId xmlns:a16="http://schemas.microsoft.com/office/drawing/2014/main" id="{F427340F-98C8-378E-2EB7-978A12B66946}"/>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2" name="Oval 8">
                <a:extLst>
                  <a:ext uri="{FF2B5EF4-FFF2-40B4-BE49-F238E27FC236}">
                    <a16:creationId xmlns:a16="http://schemas.microsoft.com/office/drawing/2014/main" id="{DB1A35D4-9EFF-CB37-AFD3-F47092423FE1}"/>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3" name="Oval 9">
                <a:extLst>
                  <a:ext uri="{FF2B5EF4-FFF2-40B4-BE49-F238E27FC236}">
                    <a16:creationId xmlns:a16="http://schemas.microsoft.com/office/drawing/2014/main" id="{039AAAA0-761F-C2D8-68D2-E10DFD343D71}"/>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4" name="Oval 12">
                <a:extLst>
                  <a:ext uri="{FF2B5EF4-FFF2-40B4-BE49-F238E27FC236}">
                    <a16:creationId xmlns:a16="http://schemas.microsoft.com/office/drawing/2014/main" id="{EC00F134-F56E-9537-83B7-173E861AD85D}"/>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5" name="Oval 13">
                <a:extLst>
                  <a:ext uri="{FF2B5EF4-FFF2-40B4-BE49-F238E27FC236}">
                    <a16:creationId xmlns:a16="http://schemas.microsoft.com/office/drawing/2014/main" id="{A6355BEA-D35F-1ACF-8F47-14519718F8D1}"/>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33" name="WordArt 10">
              <a:extLst>
                <a:ext uri="{FF2B5EF4-FFF2-40B4-BE49-F238E27FC236}">
                  <a16:creationId xmlns:a16="http://schemas.microsoft.com/office/drawing/2014/main" id="{F3492BFC-E4C9-F548-879D-2FDC7A53899C}"/>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35" name="ZoneTexte 23">
              <a:extLst>
                <a:ext uri="{FF2B5EF4-FFF2-40B4-BE49-F238E27FC236}">
                  <a16:creationId xmlns:a16="http://schemas.microsoft.com/office/drawing/2014/main" id="{7D2DC335-7A6F-E5EA-78E2-FF4517FEC402}"/>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Tree>
    <p:extLst>
      <p:ext uri="{BB962C8B-B14F-4D97-AF65-F5344CB8AC3E}">
        <p14:creationId xmlns:p14="http://schemas.microsoft.com/office/powerpoint/2010/main" val="2368283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a:extLst>
              <a:ext uri="{FF2B5EF4-FFF2-40B4-BE49-F238E27FC236}">
                <a16:creationId xmlns:a16="http://schemas.microsoft.com/office/drawing/2014/main" id="{2A44FDD4-8B57-75A1-1463-C22FEE69D32D}"/>
              </a:ext>
            </a:extLst>
          </p:cNvPr>
          <p:cNvSpPr txBox="1"/>
          <p:nvPr/>
        </p:nvSpPr>
        <p:spPr>
          <a:xfrm>
            <a:off x="5337135" y="602116"/>
            <a:ext cx="748923" cy="369332"/>
          </a:xfrm>
          <a:prstGeom prst="rect">
            <a:avLst/>
          </a:prstGeom>
          <a:noFill/>
        </p:spPr>
        <p:txBody>
          <a:bodyPr wrap="none" rtlCol="0">
            <a:spAutoFit/>
          </a:bodyPr>
          <a:lstStyle/>
          <a:p>
            <a:r>
              <a:rPr lang="fr-FR" sz="1800" dirty="0"/>
              <a:t>EK80</a:t>
            </a: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0" y="505119"/>
            <a:ext cx="5023867" cy="461665"/>
          </a:xfrm>
          <a:prstGeom prst="rect">
            <a:avLst/>
          </a:prstGeom>
          <a:noFill/>
        </p:spPr>
        <p:txBody>
          <a:bodyPr wrap="square" rtlCol="0">
            <a:spAutoFit/>
          </a:bodyPr>
          <a:lstStyle/>
          <a:p>
            <a:r>
              <a:rPr lang="fr-FR" sz="2400" u="sng" dirty="0">
                <a:solidFill>
                  <a:srgbClr val="FF0000"/>
                </a:solidFill>
              </a:rPr>
              <a:t>Mesures acoustiques en continu</a:t>
            </a:r>
            <a:r>
              <a:rPr lang="fr-FR" sz="2400" dirty="0">
                <a:solidFill>
                  <a:srgbClr val="FF0000"/>
                </a:solidFill>
              </a:rPr>
              <a:t>:</a:t>
            </a:r>
          </a:p>
        </p:txBody>
      </p:sp>
      <p:pic>
        <p:nvPicPr>
          <p:cNvPr id="2" name="Image 1">
            <a:extLst>
              <a:ext uri="{FF2B5EF4-FFF2-40B4-BE49-F238E27FC236}">
                <a16:creationId xmlns:a16="http://schemas.microsoft.com/office/drawing/2014/main" id="{80CCFA92-1592-0BFB-37EE-3E73F2BAAF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0737" y="3875881"/>
            <a:ext cx="4572000" cy="2250136"/>
          </a:xfrm>
          <a:prstGeom prst="rect">
            <a:avLst/>
          </a:prstGeom>
        </p:spPr>
      </p:pic>
      <p:pic>
        <p:nvPicPr>
          <p:cNvPr id="19" name="Image 18">
            <a:extLst>
              <a:ext uri="{FF2B5EF4-FFF2-40B4-BE49-F238E27FC236}">
                <a16:creationId xmlns:a16="http://schemas.microsoft.com/office/drawing/2014/main" id="{C387A329-650B-7CC5-8BD4-76467DD3EE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0737" y="1466868"/>
            <a:ext cx="4504844" cy="2231590"/>
          </a:xfrm>
          <a:prstGeom prst="rect">
            <a:avLst/>
          </a:prstGeom>
        </p:spPr>
      </p:pic>
      <p:sp>
        <p:nvSpPr>
          <p:cNvPr id="20" name="ZoneTexte 19">
            <a:extLst>
              <a:ext uri="{FF2B5EF4-FFF2-40B4-BE49-F238E27FC236}">
                <a16:creationId xmlns:a16="http://schemas.microsoft.com/office/drawing/2014/main" id="{E1FCC876-6AE1-23D8-D6C8-F7C6A3196AB6}"/>
              </a:ext>
            </a:extLst>
          </p:cNvPr>
          <p:cNvSpPr txBox="1"/>
          <p:nvPr/>
        </p:nvSpPr>
        <p:spPr>
          <a:xfrm>
            <a:off x="983432" y="1700808"/>
            <a:ext cx="5023866" cy="3477875"/>
          </a:xfrm>
          <a:prstGeom prst="rect">
            <a:avLst/>
          </a:prstGeom>
          <a:noFill/>
        </p:spPr>
        <p:txBody>
          <a:bodyPr wrap="square" rtlCol="0">
            <a:spAutoFit/>
          </a:bodyPr>
          <a:lstStyle/>
          <a:p>
            <a:r>
              <a:rPr lang="fr-FR" sz="2000" dirty="0"/>
              <a:t>Exemple:</a:t>
            </a:r>
          </a:p>
          <a:p>
            <a:r>
              <a:rPr lang="fr-FR" sz="2000" dirty="0"/>
              <a:t>Sur 24h le 29 mars 2021:</a:t>
            </a:r>
          </a:p>
          <a:p>
            <a:pPr marL="342900" indent="-342900">
              <a:buFont typeface="Symbol" panose="05050102010706020507" pitchFamily="18" charset="2"/>
              <a:buChar char="Þ"/>
            </a:pPr>
            <a:r>
              <a:rPr lang="fr-FR" sz="2000" dirty="0" err="1"/>
              <a:t>diel</a:t>
            </a:r>
            <a:r>
              <a:rPr lang="fr-FR" sz="2000" dirty="0"/>
              <a:t> (déplacement vertical jour/nuit)</a:t>
            </a:r>
          </a:p>
          <a:p>
            <a:endParaRPr lang="fr-FR" sz="2000" dirty="0"/>
          </a:p>
          <a:p>
            <a:endParaRPr lang="fr-FR" sz="2000" dirty="0"/>
          </a:p>
          <a:p>
            <a:endParaRPr lang="fr-FR" sz="2000" dirty="0"/>
          </a:p>
          <a:p>
            <a:endParaRPr lang="fr-FR" sz="2000" dirty="0"/>
          </a:p>
          <a:p>
            <a:endParaRPr lang="fr-FR" sz="2000" dirty="0"/>
          </a:p>
          <a:p>
            <a:r>
              <a:rPr lang="fr-FR" sz="2000" dirty="0"/>
              <a:t>Point Fixe à 0N23W: </a:t>
            </a:r>
          </a:p>
          <a:p>
            <a:r>
              <a:rPr lang="fr-FR" sz="2000" dirty="0"/>
              <a:t>du 01/04 au 03/04 2021</a:t>
            </a:r>
          </a:p>
          <a:p>
            <a:r>
              <a:rPr lang="fr-FR" sz="2000" dirty="0"/>
              <a:t>(poissons, déplacements verticaux etc.)</a:t>
            </a:r>
          </a:p>
        </p:txBody>
      </p:sp>
      <p:grpSp>
        <p:nvGrpSpPr>
          <p:cNvPr id="14" name="Groupe 27">
            <a:extLst>
              <a:ext uri="{FF2B5EF4-FFF2-40B4-BE49-F238E27FC236}">
                <a16:creationId xmlns:a16="http://schemas.microsoft.com/office/drawing/2014/main" id="{1B6A85CC-27F0-99C2-789D-99BD4ADA51F4}"/>
              </a:ext>
            </a:extLst>
          </p:cNvPr>
          <p:cNvGrpSpPr>
            <a:grpSpLocks noChangeAspect="1"/>
          </p:cNvGrpSpPr>
          <p:nvPr/>
        </p:nvGrpSpPr>
        <p:grpSpPr bwMode="auto">
          <a:xfrm>
            <a:off x="10554761" y="92777"/>
            <a:ext cx="1435307" cy="1260000"/>
            <a:chOff x="2590800" y="1524000"/>
            <a:chExt cx="4203700" cy="3592513"/>
          </a:xfrm>
        </p:grpSpPr>
        <p:grpSp>
          <p:nvGrpSpPr>
            <p:cNvPr id="15" name="Group 14">
              <a:extLst>
                <a:ext uri="{FF2B5EF4-FFF2-40B4-BE49-F238E27FC236}">
                  <a16:creationId xmlns:a16="http://schemas.microsoft.com/office/drawing/2014/main" id="{F1041ACD-DE83-7911-2CEE-BA0C331B234D}"/>
                </a:ext>
              </a:extLst>
            </p:cNvPr>
            <p:cNvGrpSpPr>
              <a:grpSpLocks/>
            </p:cNvGrpSpPr>
            <p:nvPr/>
          </p:nvGrpSpPr>
          <p:grpSpPr bwMode="auto">
            <a:xfrm>
              <a:off x="2590800" y="1524000"/>
              <a:ext cx="4203700" cy="3592513"/>
              <a:chOff x="1632" y="960"/>
              <a:chExt cx="2648" cy="2263"/>
            </a:xfrm>
          </p:grpSpPr>
          <p:pic>
            <p:nvPicPr>
              <p:cNvPr id="18" name="Picture 3" descr="logoPIRATA">
                <a:extLst>
                  <a:ext uri="{FF2B5EF4-FFF2-40B4-BE49-F238E27FC236}">
                    <a16:creationId xmlns:a16="http://schemas.microsoft.com/office/drawing/2014/main" id="{707A18A2-A170-1C60-8CD5-32A1C83CA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4">
                <a:extLst>
                  <a:ext uri="{FF2B5EF4-FFF2-40B4-BE49-F238E27FC236}">
                    <a16:creationId xmlns:a16="http://schemas.microsoft.com/office/drawing/2014/main" id="{BC033335-B9DE-FB14-F3CF-87B78A257F34}"/>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5">
                <a:extLst>
                  <a:ext uri="{FF2B5EF4-FFF2-40B4-BE49-F238E27FC236}">
                    <a16:creationId xmlns:a16="http://schemas.microsoft.com/office/drawing/2014/main" id="{FA84CCF0-AD08-10EA-2E7A-5826DAD576E6}"/>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6">
                <a:extLst>
                  <a:ext uri="{FF2B5EF4-FFF2-40B4-BE49-F238E27FC236}">
                    <a16:creationId xmlns:a16="http://schemas.microsoft.com/office/drawing/2014/main" id="{0166DFD1-B6BA-1B94-19C6-9048036F283D}"/>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7">
                <a:extLst>
                  <a:ext uri="{FF2B5EF4-FFF2-40B4-BE49-F238E27FC236}">
                    <a16:creationId xmlns:a16="http://schemas.microsoft.com/office/drawing/2014/main" id="{09890556-4FB0-6BF8-83A9-B035D5E406E3}"/>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8">
                <a:extLst>
                  <a:ext uri="{FF2B5EF4-FFF2-40B4-BE49-F238E27FC236}">
                    <a16:creationId xmlns:a16="http://schemas.microsoft.com/office/drawing/2014/main" id="{2ACD4BDB-6E8F-B3E0-B597-FFE15C152716}"/>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9">
                <a:extLst>
                  <a:ext uri="{FF2B5EF4-FFF2-40B4-BE49-F238E27FC236}">
                    <a16:creationId xmlns:a16="http://schemas.microsoft.com/office/drawing/2014/main" id="{04E1EFBB-3571-9A96-F975-2B9F4F3C8EFD}"/>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12">
                <a:extLst>
                  <a:ext uri="{FF2B5EF4-FFF2-40B4-BE49-F238E27FC236}">
                    <a16:creationId xmlns:a16="http://schemas.microsoft.com/office/drawing/2014/main" id="{B9B6C70C-E8E0-A7FB-A69E-944746F2B5CC}"/>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3">
                <a:extLst>
                  <a:ext uri="{FF2B5EF4-FFF2-40B4-BE49-F238E27FC236}">
                    <a16:creationId xmlns:a16="http://schemas.microsoft.com/office/drawing/2014/main" id="{0198DEF8-6AF0-6B88-72DF-39D8610195A6}"/>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6" name="WordArt 10">
              <a:extLst>
                <a:ext uri="{FF2B5EF4-FFF2-40B4-BE49-F238E27FC236}">
                  <a16:creationId xmlns:a16="http://schemas.microsoft.com/office/drawing/2014/main" id="{AA176662-8EF1-F906-E5BE-F7592D050F53}"/>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7" name="ZoneTexte 23">
              <a:extLst>
                <a:ext uri="{FF2B5EF4-FFF2-40B4-BE49-F238E27FC236}">
                  <a16:creationId xmlns:a16="http://schemas.microsoft.com/office/drawing/2014/main" id="{EF31E368-59E7-9A7B-2BEA-CD418EBCC9CB}"/>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spTree>
    <p:extLst>
      <p:ext uri="{BB962C8B-B14F-4D97-AF65-F5344CB8AC3E}">
        <p14:creationId xmlns:p14="http://schemas.microsoft.com/office/powerpoint/2010/main" val="109520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1" name="ZoneTexte 20">
            <a:extLst>
              <a:ext uri="{FF2B5EF4-FFF2-40B4-BE49-F238E27FC236}">
                <a16:creationId xmlns:a16="http://schemas.microsoft.com/office/drawing/2014/main" id="{9DEC5172-6803-E73E-FD6F-B0D8672C0F28}"/>
              </a:ext>
            </a:extLst>
          </p:cNvPr>
          <p:cNvSpPr txBox="1"/>
          <p:nvPr/>
        </p:nvSpPr>
        <p:spPr>
          <a:xfrm>
            <a:off x="206410" y="505119"/>
            <a:ext cx="5023867" cy="461665"/>
          </a:xfrm>
          <a:prstGeom prst="rect">
            <a:avLst/>
          </a:prstGeom>
          <a:noFill/>
        </p:spPr>
        <p:txBody>
          <a:bodyPr wrap="square" rtlCol="0">
            <a:spAutoFit/>
          </a:bodyPr>
          <a:lstStyle/>
          <a:p>
            <a:r>
              <a:rPr lang="fr-FR" sz="2400" u="sng" dirty="0">
                <a:solidFill>
                  <a:srgbClr val="FF0000"/>
                </a:solidFill>
              </a:rPr>
              <a:t>Suivi </a:t>
            </a:r>
            <a:r>
              <a:rPr lang="fr-FR" sz="2400" u="sng" dirty="0" err="1">
                <a:solidFill>
                  <a:srgbClr val="FF0000"/>
                </a:solidFill>
              </a:rPr>
              <a:t>Thermosalinographe</a:t>
            </a:r>
            <a:r>
              <a:rPr lang="fr-FR" sz="2400" u="sng" dirty="0">
                <a:solidFill>
                  <a:srgbClr val="FF0000"/>
                </a:solidFill>
              </a:rPr>
              <a:t> (TSG)</a:t>
            </a:r>
            <a:r>
              <a:rPr lang="fr-FR" sz="2400" dirty="0">
                <a:solidFill>
                  <a:srgbClr val="FF0000"/>
                </a:solidFill>
              </a:rPr>
              <a:t>:</a:t>
            </a:r>
          </a:p>
        </p:txBody>
      </p:sp>
      <p:sp>
        <p:nvSpPr>
          <p:cNvPr id="23" name="ZoneTexte 22">
            <a:extLst>
              <a:ext uri="{FF2B5EF4-FFF2-40B4-BE49-F238E27FC236}">
                <a16:creationId xmlns:a16="http://schemas.microsoft.com/office/drawing/2014/main" id="{D3E44FAD-CE5A-EC72-5B8B-9633E05B9128}"/>
              </a:ext>
            </a:extLst>
          </p:cNvPr>
          <p:cNvSpPr txBox="1"/>
          <p:nvPr/>
        </p:nvSpPr>
        <p:spPr>
          <a:xfrm>
            <a:off x="9292709" y="3105834"/>
            <a:ext cx="2899291" cy="646331"/>
          </a:xfrm>
          <a:prstGeom prst="rect">
            <a:avLst/>
          </a:prstGeom>
          <a:noFill/>
        </p:spPr>
        <p:txBody>
          <a:bodyPr wrap="square" rtlCol="0">
            <a:spAutoFit/>
          </a:bodyPr>
          <a:lstStyle/>
          <a:p>
            <a:pPr algn="ctr"/>
            <a:r>
              <a:rPr lang="fr-FR" sz="1800" i="1" dirty="0"/>
              <a:t>Simulations Mercator </a:t>
            </a:r>
          </a:p>
          <a:p>
            <a:pPr algn="ctr"/>
            <a:r>
              <a:rPr lang="fr-FR" sz="1800" i="1" dirty="0"/>
              <a:t>(02 avril)</a:t>
            </a:r>
          </a:p>
        </p:txBody>
      </p:sp>
      <p:sp>
        <p:nvSpPr>
          <p:cNvPr id="24" name="ZoneTexte 23">
            <a:extLst>
              <a:ext uri="{FF2B5EF4-FFF2-40B4-BE49-F238E27FC236}">
                <a16:creationId xmlns:a16="http://schemas.microsoft.com/office/drawing/2014/main" id="{BC31ADDE-457E-CAB4-EC97-033F09174C93}"/>
              </a:ext>
            </a:extLst>
          </p:cNvPr>
          <p:cNvSpPr txBox="1"/>
          <p:nvPr/>
        </p:nvSpPr>
        <p:spPr>
          <a:xfrm>
            <a:off x="-27499" y="3460050"/>
            <a:ext cx="2899291" cy="369332"/>
          </a:xfrm>
          <a:prstGeom prst="rect">
            <a:avLst/>
          </a:prstGeom>
          <a:noFill/>
        </p:spPr>
        <p:txBody>
          <a:bodyPr wrap="square" rtlCol="0">
            <a:spAutoFit/>
          </a:bodyPr>
          <a:lstStyle/>
          <a:p>
            <a:pPr algn="ctr"/>
            <a:r>
              <a:rPr lang="fr-FR" sz="1800" i="1" dirty="0"/>
              <a:t>TSG</a:t>
            </a:r>
          </a:p>
        </p:txBody>
      </p:sp>
      <p:sp>
        <p:nvSpPr>
          <p:cNvPr id="25" name="ZoneTexte 24">
            <a:extLst>
              <a:ext uri="{FF2B5EF4-FFF2-40B4-BE49-F238E27FC236}">
                <a16:creationId xmlns:a16="http://schemas.microsoft.com/office/drawing/2014/main" id="{23A1CC0F-8693-0032-B9C0-0353CB686D22}"/>
              </a:ext>
            </a:extLst>
          </p:cNvPr>
          <p:cNvSpPr txBox="1"/>
          <p:nvPr/>
        </p:nvSpPr>
        <p:spPr>
          <a:xfrm>
            <a:off x="5314245" y="2204864"/>
            <a:ext cx="1213803" cy="646331"/>
          </a:xfrm>
          <a:prstGeom prst="rect">
            <a:avLst/>
          </a:prstGeom>
          <a:noFill/>
        </p:spPr>
        <p:txBody>
          <a:bodyPr wrap="square" rtlCol="0">
            <a:spAutoFit/>
          </a:bodyPr>
          <a:lstStyle/>
          <a:p>
            <a:pPr algn="ctr"/>
            <a:r>
              <a:rPr lang="fr-FR" sz="1800" i="1" dirty="0"/>
              <a:t>Salinité surface</a:t>
            </a:r>
          </a:p>
        </p:txBody>
      </p:sp>
      <p:sp>
        <p:nvSpPr>
          <p:cNvPr id="26" name="ZoneTexte 25">
            <a:extLst>
              <a:ext uri="{FF2B5EF4-FFF2-40B4-BE49-F238E27FC236}">
                <a16:creationId xmlns:a16="http://schemas.microsoft.com/office/drawing/2014/main" id="{F0638F6B-ECAF-7C6D-A650-16480B2C2AD2}"/>
              </a:ext>
            </a:extLst>
          </p:cNvPr>
          <p:cNvSpPr txBox="1"/>
          <p:nvPr/>
        </p:nvSpPr>
        <p:spPr>
          <a:xfrm>
            <a:off x="5132409" y="5024760"/>
            <a:ext cx="1577474" cy="646331"/>
          </a:xfrm>
          <a:prstGeom prst="rect">
            <a:avLst/>
          </a:prstGeom>
          <a:noFill/>
        </p:spPr>
        <p:txBody>
          <a:bodyPr wrap="square" rtlCol="0">
            <a:spAutoFit/>
          </a:bodyPr>
          <a:lstStyle/>
          <a:p>
            <a:pPr algn="ctr"/>
            <a:r>
              <a:rPr lang="fr-FR" sz="1800" i="1" dirty="0"/>
              <a:t>Température surface</a:t>
            </a:r>
          </a:p>
        </p:txBody>
      </p:sp>
      <p:grpSp>
        <p:nvGrpSpPr>
          <p:cNvPr id="2" name="Groupe 27">
            <a:extLst>
              <a:ext uri="{FF2B5EF4-FFF2-40B4-BE49-F238E27FC236}">
                <a16:creationId xmlns:a16="http://schemas.microsoft.com/office/drawing/2014/main" id="{9512B829-2DCC-B40B-2613-FF5C6B4155A0}"/>
              </a:ext>
            </a:extLst>
          </p:cNvPr>
          <p:cNvGrpSpPr>
            <a:grpSpLocks noChangeAspect="1"/>
          </p:cNvGrpSpPr>
          <p:nvPr/>
        </p:nvGrpSpPr>
        <p:grpSpPr bwMode="auto">
          <a:xfrm>
            <a:off x="10554761" y="92777"/>
            <a:ext cx="1435307" cy="1260000"/>
            <a:chOff x="2590800" y="1524000"/>
            <a:chExt cx="4203700" cy="3592513"/>
          </a:xfrm>
        </p:grpSpPr>
        <p:grpSp>
          <p:nvGrpSpPr>
            <p:cNvPr id="8" name="Group 14">
              <a:extLst>
                <a:ext uri="{FF2B5EF4-FFF2-40B4-BE49-F238E27FC236}">
                  <a16:creationId xmlns:a16="http://schemas.microsoft.com/office/drawing/2014/main" id="{928E9240-51F1-66C7-CFCA-51EE648367D0}"/>
                </a:ext>
              </a:extLst>
            </p:cNvPr>
            <p:cNvGrpSpPr>
              <a:grpSpLocks/>
            </p:cNvGrpSpPr>
            <p:nvPr/>
          </p:nvGrpSpPr>
          <p:grpSpPr bwMode="auto">
            <a:xfrm>
              <a:off x="2590800" y="1524000"/>
              <a:ext cx="4203700" cy="3592513"/>
              <a:chOff x="1632" y="960"/>
              <a:chExt cx="2648" cy="2263"/>
            </a:xfrm>
          </p:grpSpPr>
          <p:pic>
            <p:nvPicPr>
              <p:cNvPr id="18" name="Picture 3" descr="logoPIRATA">
                <a:extLst>
                  <a:ext uri="{FF2B5EF4-FFF2-40B4-BE49-F238E27FC236}">
                    <a16:creationId xmlns:a16="http://schemas.microsoft.com/office/drawing/2014/main" id="{81CEBC95-D836-8E29-B857-0FEEA0A08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4">
                <a:extLst>
                  <a:ext uri="{FF2B5EF4-FFF2-40B4-BE49-F238E27FC236}">
                    <a16:creationId xmlns:a16="http://schemas.microsoft.com/office/drawing/2014/main" id="{12297114-CCD0-B4F8-1AA7-E7ED5E977775}"/>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0" name="Oval 5">
                <a:extLst>
                  <a:ext uri="{FF2B5EF4-FFF2-40B4-BE49-F238E27FC236}">
                    <a16:creationId xmlns:a16="http://schemas.microsoft.com/office/drawing/2014/main" id="{7D357C9F-6278-C241-A7D4-7E857D307B76}"/>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6">
                <a:extLst>
                  <a:ext uri="{FF2B5EF4-FFF2-40B4-BE49-F238E27FC236}">
                    <a16:creationId xmlns:a16="http://schemas.microsoft.com/office/drawing/2014/main" id="{D82E093B-C3CD-6F66-319C-1906A8A27880}"/>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7">
                <a:extLst>
                  <a:ext uri="{FF2B5EF4-FFF2-40B4-BE49-F238E27FC236}">
                    <a16:creationId xmlns:a16="http://schemas.microsoft.com/office/drawing/2014/main" id="{97CFB1BC-BB31-6743-8E97-EE8389C21827}"/>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8">
                <a:extLst>
                  <a:ext uri="{FF2B5EF4-FFF2-40B4-BE49-F238E27FC236}">
                    <a16:creationId xmlns:a16="http://schemas.microsoft.com/office/drawing/2014/main" id="{D0297418-C7C8-06D3-B19F-A91F3A245149}"/>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9">
                <a:extLst>
                  <a:ext uri="{FF2B5EF4-FFF2-40B4-BE49-F238E27FC236}">
                    <a16:creationId xmlns:a16="http://schemas.microsoft.com/office/drawing/2014/main" id="{C1CF7747-3516-1F4F-4F78-B356E3E87173}"/>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4" name="Oval 12">
                <a:extLst>
                  <a:ext uri="{FF2B5EF4-FFF2-40B4-BE49-F238E27FC236}">
                    <a16:creationId xmlns:a16="http://schemas.microsoft.com/office/drawing/2014/main" id="{27250FE6-5BA3-5D9B-BAAC-6FF4A838952D}"/>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5" name="Oval 13">
                <a:extLst>
                  <a:ext uri="{FF2B5EF4-FFF2-40B4-BE49-F238E27FC236}">
                    <a16:creationId xmlns:a16="http://schemas.microsoft.com/office/drawing/2014/main" id="{7DDC2848-B609-3025-F9BC-94130BFEE1E2}"/>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4" name="WordArt 10">
              <a:extLst>
                <a:ext uri="{FF2B5EF4-FFF2-40B4-BE49-F238E27FC236}">
                  <a16:creationId xmlns:a16="http://schemas.microsoft.com/office/drawing/2014/main" id="{7CB26F66-0455-37E9-DF98-1EC418913D5F}"/>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6" name="ZoneTexte 23">
              <a:extLst>
                <a:ext uri="{FF2B5EF4-FFF2-40B4-BE49-F238E27FC236}">
                  <a16:creationId xmlns:a16="http://schemas.microsoft.com/office/drawing/2014/main" id="{FCBBADE0-E0E7-8B6C-1483-8ADE8F448D0C}"/>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7" name="Image 36">
            <a:extLst>
              <a:ext uri="{FF2B5EF4-FFF2-40B4-BE49-F238E27FC236}">
                <a16:creationId xmlns:a16="http://schemas.microsoft.com/office/drawing/2014/main" id="{DCCF71AE-2E0E-8181-EA1B-8229923D7169}"/>
              </a:ext>
            </a:extLst>
          </p:cNvPr>
          <p:cNvPicPr>
            <a:picLocks noChangeAspect="1"/>
          </p:cNvPicPr>
          <p:nvPr/>
        </p:nvPicPr>
        <p:blipFill rotWithShape="1">
          <a:blip r:embed="rId4"/>
          <a:srcRect l="6907" t="7128" r="9095" b="6857"/>
          <a:stretch/>
        </p:blipFill>
        <p:spPr>
          <a:xfrm>
            <a:off x="2219287" y="1050514"/>
            <a:ext cx="2812518" cy="5760000"/>
          </a:xfrm>
          <a:prstGeom prst="rect">
            <a:avLst/>
          </a:prstGeom>
        </p:spPr>
      </p:pic>
      <p:pic>
        <p:nvPicPr>
          <p:cNvPr id="39" name="Image 38">
            <a:extLst>
              <a:ext uri="{FF2B5EF4-FFF2-40B4-BE49-F238E27FC236}">
                <a16:creationId xmlns:a16="http://schemas.microsoft.com/office/drawing/2014/main" id="{152CEEA3-8DB0-4C23-F518-F0027EF6F14B}"/>
              </a:ext>
            </a:extLst>
          </p:cNvPr>
          <p:cNvPicPr>
            <a:picLocks noChangeAspect="1"/>
          </p:cNvPicPr>
          <p:nvPr/>
        </p:nvPicPr>
        <p:blipFill rotWithShape="1">
          <a:blip r:embed="rId5"/>
          <a:srcRect l="1932" b="10606"/>
          <a:stretch/>
        </p:blipFill>
        <p:spPr>
          <a:xfrm>
            <a:off x="6740708" y="1089317"/>
            <a:ext cx="2615092" cy="2772000"/>
          </a:xfrm>
          <a:prstGeom prst="rect">
            <a:avLst/>
          </a:prstGeom>
        </p:spPr>
      </p:pic>
      <p:pic>
        <p:nvPicPr>
          <p:cNvPr id="41" name="Image 40">
            <a:extLst>
              <a:ext uri="{FF2B5EF4-FFF2-40B4-BE49-F238E27FC236}">
                <a16:creationId xmlns:a16="http://schemas.microsoft.com/office/drawing/2014/main" id="{A6065428-F91C-2EB2-983D-FC0F3695C311}"/>
              </a:ext>
            </a:extLst>
          </p:cNvPr>
          <p:cNvPicPr>
            <a:picLocks noChangeAspect="1"/>
          </p:cNvPicPr>
          <p:nvPr/>
        </p:nvPicPr>
        <p:blipFill rotWithShape="1">
          <a:blip r:embed="rId6"/>
          <a:srcRect l="1716" r="1826" b="11943"/>
          <a:stretch/>
        </p:blipFill>
        <p:spPr>
          <a:xfrm>
            <a:off x="6708425" y="3829382"/>
            <a:ext cx="2611199" cy="2772001"/>
          </a:xfrm>
          <a:prstGeom prst="rect">
            <a:avLst/>
          </a:prstGeom>
        </p:spPr>
      </p:pic>
    </p:spTree>
    <p:extLst>
      <p:ext uri="{BB962C8B-B14F-4D97-AF65-F5344CB8AC3E}">
        <p14:creationId xmlns:p14="http://schemas.microsoft.com/office/powerpoint/2010/main" val="1227900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551384" y="147328"/>
            <a:ext cx="7560840" cy="571500"/>
          </a:xfrm>
        </p:spPr>
        <p:txBody>
          <a:bodyPr/>
          <a:lstStyle/>
          <a:p>
            <a:pPr algn="l"/>
            <a:r>
              <a:rPr lang="fr-FR" sz="2800" b="1" dirty="0">
                <a:solidFill>
                  <a:schemeClr val="accent6"/>
                </a:solidFill>
                <a:latin typeface="Comic Sans MS" pitchFamily="66" charset="0"/>
              </a:rPr>
              <a:t>ET TOUT ÇA GRACE À QUI ?</a:t>
            </a:r>
            <a:endParaRPr sz="2800" b="1" dirty="0">
              <a:solidFill>
                <a:schemeClr val="accent6"/>
              </a:solidFill>
              <a:latin typeface="Comic Sans MS" pitchFamily="66" charset="0"/>
            </a:endParaRPr>
          </a:p>
        </p:txBody>
      </p:sp>
      <p:grpSp>
        <p:nvGrpSpPr>
          <p:cNvPr id="2" name="Groupe 27">
            <a:extLst>
              <a:ext uri="{FF2B5EF4-FFF2-40B4-BE49-F238E27FC236}">
                <a16:creationId xmlns:a16="http://schemas.microsoft.com/office/drawing/2014/main" id="{65A9FE9B-B384-D73E-5F7E-DAB66B485890}"/>
              </a:ext>
            </a:extLst>
          </p:cNvPr>
          <p:cNvGrpSpPr>
            <a:grpSpLocks noChangeAspect="1"/>
          </p:cNvGrpSpPr>
          <p:nvPr/>
        </p:nvGrpSpPr>
        <p:grpSpPr bwMode="auto">
          <a:xfrm>
            <a:off x="10554761" y="92777"/>
            <a:ext cx="1435307" cy="1260000"/>
            <a:chOff x="2590800" y="1524000"/>
            <a:chExt cx="4203700" cy="3592513"/>
          </a:xfrm>
        </p:grpSpPr>
        <p:grpSp>
          <p:nvGrpSpPr>
            <p:cNvPr id="14" name="Group 14">
              <a:extLst>
                <a:ext uri="{FF2B5EF4-FFF2-40B4-BE49-F238E27FC236}">
                  <a16:creationId xmlns:a16="http://schemas.microsoft.com/office/drawing/2014/main" id="{442EA02E-EA31-316C-DA67-A100114040F5}"/>
                </a:ext>
              </a:extLst>
            </p:cNvPr>
            <p:cNvGrpSpPr>
              <a:grpSpLocks/>
            </p:cNvGrpSpPr>
            <p:nvPr/>
          </p:nvGrpSpPr>
          <p:grpSpPr bwMode="auto">
            <a:xfrm>
              <a:off x="2590800" y="1524000"/>
              <a:ext cx="4203700" cy="3592513"/>
              <a:chOff x="1632" y="960"/>
              <a:chExt cx="2648" cy="2263"/>
            </a:xfrm>
          </p:grpSpPr>
          <p:pic>
            <p:nvPicPr>
              <p:cNvPr id="18" name="Picture 3" descr="logoPIRATA">
                <a:extLst>
                  <a:ext uri="{FF2B5EF4-FFF2-40B4-BE49-F238E27FC236}">
                    <a16:creationId xmlns:a16="http://schemas.microsoft.com/office/drawing/2014/main" id="{71C0C812-2691-476C-ECD3-FA89FE97C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4">
                <a:extLst>
                  <a:ext uri="{FF2B5EF4-FFF2-40B4-BE49-F238E27FC236}">
                    <a16:creationId xmlns:a16="http://schemas.microsoft.com/office/drawing/2014/main" id="{6BD0E1ED-4ED8-F07A-2E0D-73257AEC4684}"/>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0" name="Oval 5">
                <a:extLst>
                  <a:ext uri="{FF2B5EF4-FFF2-40B4-BE49-F238E27FC236}">
                    <a16:creationId xmlns:a16="http://schemas.microsoft.com/office/drawing/2014/main" id="{C425FF5F-08D5-3146-104C-7030033C1EED}"/>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1" name="Oval 6">
                <a:extLst>
                  <a:ext uri="{FF2B5EF4-FFF2-40B4-BE49-F238E27FC236}">
                    <a16:creationId xmlns:a16="http://schemas.microsoft.com/office/drawing/2014/main" id="{F9F86399-024A-05E2-50A2-86C4F99327B7}"/>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7">
                <a:extLst>
                  <a:ext uri="{FF2B5EF4-FFF2-40B4-BE49-F238E27FC236}">
                    <a16:creationId xmlns:a16="http://schemas.microsoft.com/office/drawing/2014/main" id="{931C1812-63B5-B890-1DC2-9E9AAD6D5E90}"/>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8">
                <a:extLst>
                  <a:ext uri="{FF2B5EF4-FFF2-40B4-BE49-F238E27FC236}">
                    <a16:creationId xmlns:a16="http://schemas.microsoft.com/office/drawing/2014/main" id="{9E8371E6-72DB-CEBC-EAEA-7447347C5017}"/>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9">
                <a:extLst>
                  <a:ext uri="{FF2B5EF4-FFF2-40B4-BE49-F238E27FC236}">
                    <a16:creationId xmlns:a16="http://schemas.microsoft.com/office/drawing/2014/main" id="{A1724D3D-FE01-5972-1F14-7AD87DDED9F1}"/>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12">
                <a:extLst>
                  <a:ext uri="{FF2B5EF4-FFF2-40B4-BE49-F238E27FC236}">
                    <a16:creationId xmlns:a16="http://schemas.microsoft.com/office/drawing/2014/main" id="{00C73991-7EFB-23D9-F760-334937A9123B}"/>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13">
                <a:extLst>
                  <a:ext uri="{FF2B5EF4-FFF2-40B4-BE49-F238E27FC236}">
                    <a16:creationId xmlns:a16="http://schemas.microsoft.com/office/drawing/2014/main" id="{252F3BC9-C4EC-66F9-C68F-F6D5DB41D264}"/>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5" name="WordArt 10">
              <a:extLst>
                <a:ext uri="{FF2B5EF4-FFF2-40B4-BE49-F238E27FC236}">
                  <a16:creationId xmlns:a16="http://schemas.microsoft.com/office/drawing/2014/main" id="{6AE72B9F-7432-4455-012B-1ABD9DF76CF2}"/>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7" name="ZoneTexte 23">
              <a:extLst>
                <a:ext uri="{FF2B5EF4-FFF2-40B4-BE49-F238E27FC236}">
                  <a16:creationId xmlns:a16="http://schemas.microsoft.com/office/drawing/2014/main" id="{38566547-54CA-6B46-ABAD-B3A216B2F636}"/>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grpSp>
        <p:nvGrpSpPr>
          <p:cNvPr id="16" name="Groupe 15">
            <a:extLst>
              <a:ext uri="{FF2B5EF4-FFF2-40B4-BE49-F238E27FC236}">
                <a16:creationId xmlns:a16="http://schemas.microsoft.com/office/drawing/2014/main" id="{3FBD898A-2EF4-FC70-20DA-45CCFDF29D36}"/>
              </a:ext>
            </a:extLst>
          </p:cNvPr>
          <p:cNvGrpSpPr/>
          <p:nvPr/>
        </p:nvGrpSpPr>
        <p:grpSpPr>
          <a:xfrm>
            <a:off x="829312" y="730256"/>
            <a:ext cx="10001662" cy="5980416"/>
            <a:chOff x="455626" y="730256"/>
            <a:chExt cx="10001662" cy="5980416"/>
          </a:xfrm>
        </p:grpSpPr>
        <p:pic>
          <p:nvPicPr>
            <p:cNvPr id="4" name="Image 3">
              <a:extLst>
                <a:ext uri="{FF2B5EF4-FFF2-40B4-BE49-F238E27FC236}">
                  <a16:creationId xmlns:a16="http://schemas.microsoft.com/office/drawing/2014/main" id="{27E57D47-4EC5-C93A-86EB-CA499B89E69B}"/>
                </a:ext>
              </a:extLst>
            </p:cNvPr>
            <p:cNvPicPr>
              <a:picLocks noChangeAspect="1"/>
            </p:cNvPicPr>
            <p:nvPr/>
          </p:nvPicPr>
          <p:blipFill>
            <a:blip r:embed="rId4"/>
            <a:stretch>
              <a:fillRect/>
            </a:stretch>
          </p:blipFill>
          <p:spPr>
            <a:xfrm>
              <a:off x="461445" y="3789367"/>
              <a:ext cx="6011824" cy="2921305"/>
            </a:xfrm>
            <a:prstGeom prst="rect">
              <a:avLst/>
            </a:prstGeom>
          </p:spPr>
        </p:pic>
        <p:pic>
          <p:nvPicPr>
            <p:cNvPr id="6" name="Image 5">
              <a:extLst>
                <a:ext uri="{FF2B5EF4-FFF2-40B4-BE49-F238E27FC236}">
                  <a16:creationId xmlns:a16="http://schemas.microsoft.com/office/drawing/2014/main" id="{EDBF8EA3-42D3-F2BA-5E25-9DCF93018948}"/>
                </a:ext>
              </a:extLst>
            </p:cNvPr>
            <p:cNvPicPr>
              <a:picLocks noChangeAspect="1"/>
            </p:cNvPicPr>
            <p:nvPr/>
          </p:nvPicPr>
          <p:blipFill>
            <a:blip r:embed="rId5"/>
            <a:stretch>
              <a:fillRect/>
            </a:stretch>
          </p:blipFill>
          <p:spPr>
            <a:xfrm>
              <a:off x="455626" y="730256"/>
              <a:ext cx="6011824" cy="3014000"/>
            </a:xfrm>
            <a:prstGeom prst="rect">
              <a:avLst/>
            </a:prstGeom>
          </p:spPr>
        </p:pic>
        <p:pic>
          <p:nvPicPr>
            <p:cNvPr id="8" name="Image 7">
              <a:extLst>
                <a:ext uri="{FF2B5EF4-FFF2-40B4-BE49-F238E27FC236}">
                  <a16:creationId xmlns:a16="http://schemas.microsoft.com/office/drawing/2014/main" id="{52314663-C4BB-6F52-EA0A-73B3BA4C7B38}"/>
                </a:ext>
              </a:extLst>
            </p:cNvPr>
            <p:cNvPicPr>
              <a:picLocks noChangeAspect="1"/>
            </p:cNvPicPr>
            <p:nvPr/>
          </p:nvPicPr>
          <p:blipFill rotWithShape="1">
            <a:blip r:embed="rId6"/>
            <a:srcRect b="50498"/>
            <a:stretch/>
          </p:blipFill>
          <p:spPr>
            <a:xfrm>
              <a:off x="6781421" y="765339"/>
              <a:ext cx="3675867" cy="1439525"/>
            </a:xfrm>
            <a:prstGeom prst="rect">
              <a:avLst/>
            </a:prstGeom>
          </p:spPr>
        </p:pic>
        <p:pic>
          <p:nvPicPr>
            <p:cNvPr id="9" name="Image 8">
              <a:extLst>
                <a:ext uri="{FF2B5EF4-FFF2-40B4-BE49-F238E27FC236}">
                  <a16:creationId xmlns:a16="http://schemas.microsoft.com/office/drawing/2014/main" id="{BE6B6DBC-164E-DB7C-1BED-88AD8BFE8A93}"/>
                </a:ext>
              </a:extLst>
            </p:cNvPr>
            <p:cNvPicPr>
              <a:picLocks noChangeAspect="1"/>
            </p:cNvPicPr>
            <p:nvPr/>
          </p:nvPicPr>
          <p:blipFill rotWithShape="1">
            <a:blip r:embed="rId6"/>
            <a:srcRect t="59776"/>
            <a:stretch/>
          </p:blipFill>
          <p:spPr>
            <a:xfrm>
              <a:off x="6767364" y="2287310"/>
              <a:ext cx="3675867" cy="1169719"/>
            </a:xfrm>
            <a:prstGeom prst="rect">
              <a:avLst/>
            </a:prstGeom>
          </p:spPr>
        </p:pic>
        <p:pic>
          <p:nvPicPr>
            <p:cNvPr id="11" name="Image 10">
              <a:extLst>
                <a:ext uri="{FF2B5EF4-FFF2-40B4-BE49-F238E27FC236}">
                  <a16:creationId xmlns:a16="http://schemas.microsoft.com/office/drawing/2014/main" id="{DD21A6F1-EAE2-BA4C-8727-1D7728515676}"/>
                </a:ext>
              </a:extLst>
            </p:cNvPr>
            <p:cNvPicPr>
              <a:picLocks noChangeAspect="1"/>
            </p:cNvPicPr>
            <p:nvPr/>
          </p:nvPicPr>
          <p:blipFill rotWithShape="1">
            <a:blip r:embed="rId7"/>
            <a:srcRect b="56868"/>
            <a:stretch/>
          </p:blipFill>
          <p:spPr>
            <a:xfrm>
              <a:off x="7738780" y="3728877"/>
              <a:ext cx="2704451" cy="1281255"/>
            </a:xfrm>
            <a:prstGeom prst="rect">
              <a:avLst/>
            </a:prstGeom>
          </p:spPr>
        </p:pic>
        <p:pic>
          <p:nvPicPr>
            <p:cNvPr id="13" name="Image 12">
              <a:extLst>
                <a:ext uri="{FF2B5EF4-FFF2-40B4-BE49-F238E27FC236}">
                  <a16:creationId xmlns:a16="http://schemas.microsoft.com/office/drawing/2014/main" id="{9B9E2934-9B48-0191-3267-A42D4F7CBBDD}"/>
                </a:ext>
              </a:extLst>
            </p:cNvPr>
            <p:cNvPicPr>
              <a:picLocks noChangeAspect="1"/>
            </p:cNvPicPr>
            <p:nvPr/>
          </p:nvPicPr>
          <p:blipFill rotWithShape="1">
            <a:blip r:embed="rId7"/>
            <a:srcRect t="61195"/>
            <a:stretch/>
          </p:blipFill>
          <p:spPr>
            <a:xfrm>
              <a:off x="7752837" y="5281980"/>
              <a:ext cx="2704451" cy="1152720"/>
            </a:xfrm>
            <a:prstGeom prst="rect">
              <a:avLst/>
            </a:prstGeom>
          </p:spPr>
        </p:pic>
      </p:grpSp>
    </p:spTree>
    <p:extLst>
      <p:ext uri="{BB962C8B-B14F-4D97-AF65-F5344CB8AC3E}">
        <p14:creationId xmlns:p14="http://schemas.microsoft.com/office/powerpoint/2010/main" val="3085340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4595AE7-BBB7-D56E-5ECB-784D083DF308}"/>
              </a:ext>
            </a:extLst>
          </p:cNvPr>
          <p:cNvPicPr>
            <a:picLocks noChangeAspect="1"/>
          </p:cNvPicPr>
          <p:nvPr/>
        </p:nvPicPr>
        <p:blipFill>
          <a:blip r:embed="rId3"/>
          <a:stretch>
            <a:fillRect/>
          </a:stretch>
        </p:blipFill>
        <p:spPr>
          <a:xfrm>
            <a:off x="201932" y="887862"/>
            <a:ext cx="6437790" cy="3621257"/>
          </a:xfrm>
          <a:prstGeom prst="rect">
            <a:avLst/>
          </a:prstGeom>
          <a:ln>
            <a:solidFill>
              <a:schemeClr val="tx1"/>
            </a:solidFill>
          </a:ln>
        </p:spPr>
      </p:pic>
      <p:sp>
        <p:nvSpPr>
          <p:cNvPr id="18" name="ZoneTexte 17">
            <a:extLst>
              <a:ext uri="{FF2B5EF4-FFF2-40B4-BE49-F238E27FC236}">
                <a16:creationId xmlns:a16="http://schemas.microsoft.com/office/drawing/2014/main" id="{7FE5BDD3-C4D7-EC55-C609-B0FD6A6DFA7C}"/>
              </a:ext>
            </a:extLst>
          </p:cNvPr>
          <p:cNvSpPr txBox="1"/>
          <p:nvPr/>
        </p:nvSpPr>
        <p:spPr>
          <a:xfrm>
            <a:off x="-80768" y="204511"/>
            <a:ext cx="8985079" cy="523220"/>
          </a:xfrm>
          <a:prstGeom prst="rect">
            <a:avLst/>
          </a:prstGeom>
          <a:noFill/>
        </p:spPr>
        <p:txBody>
          <a:bodyPr wrap="square" rtlCol="0">
            <a:spAutoFit/>
          </a:bodyPr>
          <a:lstStyle/>
          <a:p>
            <a:pPr algn="ctr"/>
            <a:r>
              <a:rPr lang="fr-FR" sz="2800" b="1" i="1" u="sng" dirty="0">
                <a:solidFill>
                  <a:srgbClr val="FF0000"/>
                </a:solidFill>
              </a:rPr>
              <a:t>PIRATA FR34 restera un «cru hors du commun»! </a:t>
            </a:r>
          </a:p>
        </p:txBody>
      </p:sp>
      <p:grpSp>
        <p:nvGrpSpPr>
          <p:cNvPr id="2" name="Groupe 27">
            <a:extLst>
              <a:ext uri="{FF2B5EF4-FFF2-40B4-BE49-F238E27FC236}">
                <a16:creationId xmlns:a16="http://schemas.microsoft.com/office/drawing/2014/main" id="{092C24BE-923A-BFCC-D5D7-F6AA93F24106}"/>
              </a:ext>
            </a:extLst>
          </p:cNvPr>
          <p:cNvGrpSpPr>
            <a:grpSpLocks noChangeAspect="1"/>
          </p:cNvGrpSpPr>
          <p:nvPr/>
        </p:nvGrpSpPr>
        <p:grpSpPr bwMode="auto">
          <a:xfrm>
            <a:off x="10554761" y="92777"/>
            <a:ext cx="1435307" cy="1260000"/>
            <a:chOff x="2590800" y="1524000"/>
            <a:chExt cx="4203700" cy="3592513"/>
          </a:xfrm>
        </p:grpSpPr>
        <p:grpSp>
          <p:nvGrpSpPr>
            <p:cNvPr id="14" name="Group 14">
              <a:extLst>
                <a:ext uri="{FF2B5EF4-FFF2-40B4-BE49-F238E27FC236}">
                  <a16:creationId xmlns:a16="http://schemas.microsoft.com/office/drawing/2014/main" id="{6ED70E7F-315A-0F00-6A82-BF0D39C9F5AC}"/>
                </a:ext>
              </a:extLst>
            </p:cNvPr>
            <p:cNvGrpSpPr>
              <a:grpSpLocks/>
            </p:cNvGrpSpPr>
            <p:nvPr/>
          </p:nvGrpSpPr>
          <p:grpSpPr bwMode="auto">
            <a:xfrm>
              <a:off x="2590800" y="1524000"/>
              <a:ext cx="4203700" cy="3592513"/>
              <a:chOff x="1632" y="960"/>
              <a:chExt cx="2648" cy="2263"/>
            </a:xfrm>
          </p:grpSpPr>
          <p:pic>
            <p:nvPicPr>
              <p:cNvPr id="17" name="Picture 3" descr="logoPIRATA">
                <a:extLst>
                  <a:ext uri="{FF2B5EF4-FFF2-40B4-BE49-F238E27FC236}">
                    <a16:creationId xmlns:a16="http://schemas.microsoft.com/office/drawing/2014/main" id="{739950AD-1D97-4B10-25EB-4286D3C9B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4">
                <a:extLst>
                  <a:ext uri="{FF2B5EF4-FFF2-40B4-BE49-F238E27FC236}">
                    <a16:creationId xmlns:a16="http://schemas.microsoft.com/office/drawing/2014/main" id="{B077CAE2-5DBE-41FF-BA35-BC8009CAD015}"/>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1" name="Oval 5">
                <a:extLst>
                  <a:ext uri="{FF2B5EF4-FFF2-40B4-BE49-F238E27FC236}">
                    <a16:creationId xmlns:a16="http://schemas.microsoft.com/office/drawing/2014/main" id="{9A3F9C3A-6A17-2143-62A8-92C25E1843F7}"/>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6">
                <a:extLst>
                  <a:ext uri="{FF2B5EF4-FFF2-40B4-BE49-F238E27FC236}">
                    <a16:creationId xmlns:a16="http://schemas.microsoft.com/office/drawing/2014/main" id="{4B62D0D2-F61F-E39A-4A12-8DAD31E3E0E3}"/>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7">
                <a:extLst>
                  <a:ext uri="{FF2B5EF4-FFF2-40B4-BE49-F238E27FC236}">
                    <a16:creationId xmlns:a16="http://schemas.microsoft.com/office/drawing/2014/main" id="{27584C41-1B6A-88B1-9487-5F1CC1184C70}"/>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8">
                <a:extLst>
                  <a:ext uri="{FF2B5EF4-FFF2-40B4-BE49-F238E27FC236}">
                    <a16:creationId xmlns:a16="http://schemas.microsoft.com/office/drawing/2014/main" id="{C4376863-D4E9-8E55-339B-FAD2D30E28F0}"/>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9">
                <a:extLst>
                  <a:ext uri="{FF2B5EF4-FFF2-40B4-BE49-F238E27FC236}">
                    <a16:creationId xmlns:a16="http://schemas.microsoft.com/office/drawing/2014/main" id="{882D9D16-C5F9-38F5-943F-EF2D3672E172}"/>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12">
                <a:extLst>
                  <a:ext uri="{FF2B5EF4-FFF2-40B4-BE49-F238E27FC236}">
                    <a16:creationId xmlns:a16="http://schemas.microsoft.com/office/drawing/2014/main" id="{C8DAB1EE-8488-5526-EBEE-A005B3E6A36C}"/>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13">
                <a:extLst>
                  <a:ext uri="{FF2B5EF4-FFF2-40B4-BE49-F238E27FC236}">
                    <a16:creationId xmlns:a16="http://schemas.microsoft.com/office/drawing/2014/main" id="{32401CAC-7A42-179C-5886-FB37B5A55831}"/>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5" name="WordArt 10">
              <a:extLst>
                <a:ext uri="{FF2B5EF4-FFF2-40B4-BE49-F238E27FC236}">
                  <a16:creationId xmlns:a16="http://schemas.microsoft.com/office/drawing/2014/main" id="{7E50C1E8-B088-D0A3-DC50-B6CEC8889526}"/>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6" name="ZoneTexte 23">
              <a:extLst>
                <a:ext uri="{FF2B5EF4-FFF2-40B4-BE49-F238E27FC236}">
                  <a16:creationId xmlns:a16="http://schemas.microsoft.com/office/drawing/2014/main" id="{8B941DE1-DB53-6EA1-4178-F309BC754DFD}"/>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grpSp>
        <p:nvGrpSpPr>
          <p:cNvPr id="6" name="Groupe 5">
            <a:extLst>
              <a:ext uri="{FF2B5EF4-FFF2-40B4-BE49-F238E27FC236}">
                <a16:creationId xmlns:a16="http://schemas.microsoft.com/office/drawing/2014/main" id="{1B547B45-E97A-D89E-6078-652F439649B9}"/>
              </a:ext>
            </a:extLst>
          </p:cNvPr>
          <p:cNvGrpSpPr/>
          <p:nvPr/>
        </p:nvGrpSpPr>
        <p:grpSpPr>
          <a:xfrm>
            <a:off x="839416" y="3373677"/>
            <a:ext cx="11132815" cy="3204167"/>
            <a:chOff x="839416" y="3373677"/>
            <a:chExt cx="11132815" cy="3204167"/>
          </a:xfrm>
        </p:grpSpPr>
        <p:sp>
          <p:nvSpPr>
            <p:cNvPr id="19" name="ZoneTexte 18">
              <a:extLst>
                <a:ext uri="{FF2B5EF4-FFF2-40B4-BE49-F238E27FC236}">
                  <a16:creationId xmlns:a16="http://schemas.microsoft.com/office/drawing/2014/main" id="{D2464A86-88E5-FAC7-E536-FFC43C2220EF}"/>
                </a:ext>
              </a:extLst>
            </p:cNvPr>
            <p:cNvSpPr txBox="1"/>
            <p:nvPr/>
          </p:nvSpPr>
          <p:spPr>
            <a:xfrm>
              <a:off x="839416" y="5008184"/>
              <a:ext cx="5678044" cy="1569660"/>
            </a:xfrm>
            <a:prstGeom prst="rect">
              <a:avLst/>
            </a:prstGeom>
            <a:noFill/>
          </p:spPr>
          <p:txBody>
            <a:bodyPr wrap="square" rtlCol="0">
              <a:spAutoFit/>
            </a:bodyPr>
            <a:lstStyle/>
            <a:p>
              <a:pPr algn="ctr"/>
              <a:r>
                <a:rPr lang="fr-FR" sz="2400" b="1" i="1" dirty="0">
                  <a:solidFill>
                    <a:srgbClr val="FF0000"/>
                  </a:solidFill>
                </a:rPr>
                <a:t>UN GRAND MERCI A TOUS</a:t>
              </a:r>
            </a:p>
            <a:p>
              <a:pPr algn="ctr"/>
              <a:r>
                <a:rPr lang="fr-FR" sz="2400" b="1" i="1" dirty="0">
                  <a:solidFill>
                    <a:srgbClr val="FF0000"/>
                  </a:solidFill>
                </a:rPr>
                <a:t>pour la réussite de cette campagne et belle aventure</a:t>
              </a:r>
            </a:p>
            <a:p>
              <a:pPr algn="ctr"/>
              <a:r>
                <a:rPr lang="fr-FR" sz="2400" b="1" i="1" dirty="0">
                  <a:solidFill>
                    <a:srgbClr val="FF0000"/>
                  </a:solidFill>
                </a:rPr>
                <a:t>(scientifique et humaine…) !</a:t>
              </a:r>
            </a:p>
          </p:txBody>
        </p:sp>
        <p:pic>
          <p:nvPicPr>
            <p:cNvPr id="5" name="Image 4">
              <a:extLst>
                <a:ext uri="{FF2B5EF4-FFF2-40B4-BE49-F238E27FC236}">
                  <a16:creationId xmlns:a16="http://schemas.microsoft.com/office/drawing/2014/main" id="{FD92F97F-7122-2564-28AF-B6B03C6D83CF}"/>
                </a:ext>
              </a:extLst>
            </p:cNvPr>
            <p:cNvPicPr>
              <a:picLocks noChangeAspect="1"/>
            </p:cNvPicPr>
            <p:nvPr/>
          </p:nvPicPr>
          <p:blipFill>
            <a:blip r:embed="rId5"/>
            <a:stretch>
              <a:fillRect/>
            </a:stretch>
          </p:blipFill>
          <p:spPr>
            <a:xfrm>
              <a:off x="6843953" y="3373677"/>
              <a:ext cx="5128278" cy="2884656"/>
            </a:xfrm>
            <a:prstGeom prst="rect">
              <a:avLst/>
            </a:prstGeom>
            <a:ln>
              <a:solidFill>
                <a:schemeClr val="tx1"/>
              </a:solidFill>
            </a:ln>
          </p:spPr>
        </p:pic>
      </p:grpSp>
    </p:spTree>
    <p:extLst>
      <p:ext uri="{BB962C8B-B14F-4D97-AF65-F5344CB8AC3E}">
        <p14:creationId xmlns:p14="http://schemas.microsoft.com/office/powerpoint/2010/main" val="89292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27">
            <a:extLst>
              <a:ext uri="{FF2B5EF4-FFF2-40B4-BE49-F238E27FC236}">
                <a16:creationId xmlns:a16="http://schemas.microsoft.com/office/drawing/2014/main" id="{D0D710EA-FC42-5CF0-921B-1DA6900BBE6D}"/>
              </a:ext>
            </a:extLst>
          </p:cNvPr>
          <p:cNvGrpSpPr>
            <a:grpSpLocks noChangeAspect="1"/>
          </p:cNvGrpSpPr>
          <p:nvPr/>
        </p:nvGrpSpPr>
        <p:grpSpPr bwMode="auto">
          <a:xfrm>
            <a:off x="10488488" y="32059"/>
            <a:ext cx="1523807" cy="1337690"/>
            <a:chOff x="2590800" y="1524000"/>
            <a:chExt cx="4203700" cy="3592513"/>
          </a:xfrm>
        </p:grpSpPr>
        <p:grpSp>
          <p:nvGrpSpPr>
            <p:cNvPr id="15" name="Group 14">
              <a:extLst>
                <a:ext uri="{FF2B5EF4-FFF2-40B4-BE49-F238E27FC236}">
                  <a16:creationId xmlns:a16="http://schemas.microsoft.com/office/drawing/2014/main" id="{29AF9020-34C4-0032-257C-AC0069FC2CB9}"/>
                </a:ext>
              </a:extLst>
            </p:cNvPr>
            <p:cNvGrpSpPr>
              <a:grpSpLocks/>
            </p:cNvGrpSpPr>
            <p:nvPr/>
          </p:nvGrpSpPr>
          <p:grpSpPr bwMode="auto">
            <a:xfrm>
              <a:off x="2590800" y="1524000"/>
              <a:ext cx="4203700" cy="3592513"/>
              <a:chOff x="1632" y="960"/>
              <a:chExt cx="2648" cy="2263"/>
            </a:xfrm>
          </p:grpSpPr>
          <p:pic>
            <p:nvPicPr>
              <p:cNvPr id="18" name="Picture 3" descr="logoPIRATA">
                <a:extLst>
                  <a:ext uri="{FF2B5EF4-FFF2-40B4-BE49-F238E27FC236}">
                    <a16:creationId xmlns:a16="http://schemas.microsoft.com/office/drawing/2014/main" id="{EBEF098C-49D0-A569-EF1E-A8E8C687A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4">
                <a:extLst>
                  <a:ext uri="{FF2B5EF4-FFF2-40B4-BE49-F238E27FC236}">
                    <a16:creationId xmlns:a16="http://schemas.microsoft.com/office/drawing/2014/main" id="{A64A5DF7-C02B-D897-CB5A-BAC9A3D7D829}"/>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0" name="Oval 5">
                <a:extLst>
                  <a:ext uri="{FF2B5EF4-FFF2-40B4-BE49-F238E27FC236}">
                    <a16:creationId xmlns:a16="http://schemas.microsoft.com/office/drawing/2014/main" id="{9F9A785B-45D4-25D8-A918-8453BEA85A4A}"/>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1" name="Oval 6">
                <a:extLst>
                  <a:ext uri="{FF2B5EF4-FFF2-40B4-BE49-F238E27FC236}">
                    <a16:creationId xmlns:a16="http://schemas.microsoft.com/office/drawing/2014/main" id="{0A0F7C3C-4E32-1A14-C25C-42FC51DE3E3B}"/>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7">
                <a:extLst>
                  <a:ext uri="{FF2B5EF4-FFF2-40B4-BE49-F238E27FC236}">
                    <a16:creationId xmlns:a16="http://schemas.microsoft.com/office/drawing/2014/main" id="{38075DAB-A5D1-710F-AE4C-4E5D77BF4409}"/>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8">
                <a:extLst>
                  <a:ext uri="{FF2B5EF4-FFF2-40B4-BE49-F238E27FC236}">
                    <a16:creationId xmlns:a16="http://schemas.microsoft.com/office/drawing/2014/main" id="{A3D26C27-A2CE-8D76-57DA-84BDD45E80E1}"/>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9">
                <a:extLst>
                  <a:ext uri="{FF2B5EF4-FFF2-40B4-BE49-F238E27FC236}">
                    <a16:creationId xmlns:a16="http://schemas.microsoft.com/office/drawing/2014/main" id="{14C52777-DFEF-72DE-698A-DC111F0B5A7B}"/>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12">
                <a:extLst>
                  <a:ext uri="{FF2B5EF4-FFF2-40B4-BE49-F238E27FC236}">
                    <a16:creationId xmlns:a16="http://schemas.microsoft.com/office/drawing/2014/main" id="{4B0DFEA9-CC18-4165-E295-71DA0B82FEA7}"/>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13">
                <a:extLst>
                  <a:ext uri="{FF2B5EF4-FFF2-40B4-BE49-F238E27FC236}">
                    <a16:creationId xmlns:a16="http://schemas.microsoft.com/office/drawing/2014/main" id="{D90D3197-B008-5570-B96B-81C859F9DE94}"/>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6" name="WordArt 10">
              <a:extLst>
                <a:ext uri="{FF2B5EF4-FFF2-40B4-BE49-F238E27FC236}">
                  <a16:creationId xmlns:a16="http://schemas.microsoft.com/office/drawing/2014/main" id="{384A42CD-E35B-5A84-B54D-0C00A56889D1}"/>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7" name="ZoneTexte 23">
              <a:extLst>
                <a:ext uri="{FF2B5EF4-FFF2-40B4-BE49-F238E27FC236}">
                  <a16:creationId xmlns:a16="http://schemas.microsoft.com/office/drawing/2014/main" id="{D3C772F5-5522-12B6-E9CB-9590A466935E}"/>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27" name="Image 26">
            <a:extLst>
              <a:ext uri="{FF2B5EF4-FFF2-40B4-BE49-F238E27FC236}">
                <a16:creationId xmlns:a16="http://schemas.microsoft.com/office/drawing/2014/main" id="{5E582F91-A28A-43ED-EE8F-88C3B6DBEC5F}"/>
              </a:ext>
            </a:extLst>
          </p:cNvPr>
          <p:cNvPicPr>
            <a:picLocks noChangeAspect="1"/>
          </p:cNvPicPr>
          <p:nvPr/>
        </p:nvPicPr>
        <p:blipFill rotWithShape="1">
          <a:blip r:embed="rId4">
            <a:extLst>
              <a:ext uri="{28A0092B-C50C-407E-A947-70E740481C1C}">
                <a14:useLocalDpi xmlns:a14="http://schemas.microsoft.com/office/drawing/2010/main" val="0"/>
              </a:ext>
            </a:extLst>
          </a:blip>
          <a:srcRect l="10220" t="17496" r="8019" b="8529"/>
          <a:stretch/>
        </p:blipFill>
        <p:spPr>
          <a:xfrm>
            <a:off x="6096670" y="1276153"/>
            <a:ext cx="6048002" cy="4104000"/>
          </a:xfrm>
          <a:prstGeom prst="rect">
            <a:avLst/>
          </a:prstGeom>
        </p:spPr>
      </p:pic>
      <p:sp>
        <p:nvSpPr>
          <p:cNvPr id="5122" name="Titre 1"/>
          <p:cNvSpPr>
            <a:spLocks noGrp="1"/>
          </p:cNvSpPr>
          <p:nvPr>
            <p:ph type="title"/>
          </p:nvPr>
        </p:nvSpPr>
        <p:spPr>
          <a:xfrm>
            <a:off x="457303" y="265629"/>
            <a:ext cx="6858000"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p:cNvSpPr txBox="1"/>
          <p:nvPr/>
        </p:nvSpPr>
        <p:spPr>
          <a:xfrm>
            <a:off x="293907" y="1259697"/>
            <a:ext cx="9721572" cy="5416868"/>
          </a:xfrm>
          <a:prstGeom prst="rect">
            <a:avLst/>
          </a:prstGeom>
          <a:noFill/>
        </p:spPr>
        <p:txBody>
          <a:bodyPr wrap="none" rtlCol="0">
            <a:spAutoFit/>
          </a:bodyPr>
          <a:lstStyle/>
          <a:p>
            <a:pPr marL="342900" indent="-342900">
              <a:buFont typeface="Symbol"/>
              <a:buChar char="Þ"/>
            </a:pPr>
            <a:r>
              <a:rPr lang="fr-FR" sz="1800" dirty="0"/>
              <a:t>Remplacement 6 bouées météo-océaniques : </a:t>
            </a:r>
          </a:p>
          <a:p>
            <a:r>
              <a:rPr lang="fr-FR" sz="1800" dirty="0"/>
              <a:t>	2 </a:t>
            </a:r>
            <a:r>
              <a:rPr lang="fr-FR" sz="1800" b="1" dirty="0">
                <a:solidFill>
                  <a:srgbClr val="FF0000"/>
                </a:solidFill>
              </a:rPr>
              <a:t>ATLAS</a:t>
            </a:r>
            <a:r>
              <a:rPr lang="fr-FR" sz="1800" dirty="0"/>
              <a:t> &amp;  4 </a:t>
            </a:r>
            <a:r>
              <a:rPr lang="fr-FR" sz="1800" b="1" dirty="0">
                <a:solidFill>
                  <a:srgbClr val="006500"/>
                </a:solidFill>
              </a:rPr>
              <a:t>T-FLEX</a:t>
            </a:r>
          </a:p>
          <a:p>
            <a:endParaRPr lang="fr-FR" sz="1400" u="sng" dirty="0"/>
          </a:p>
          <a:p>
            <a:pPr marL="342900" indent="-342900">
              <a:buFont typeface="Symbol" pitchFamily="18" charset="2"/>
              <a:buChar char="Þ"/>
            </a:pPr>
            <a:r>
              <a:rPr lang="fr-FR" sz="1800" dirty="0"/>
              <a:t>Remplacement mouillage </a:t>
            </a:r>
            <a:r>
              <a:rPr lang="fr-FR" sz="1800" b="1" dirty="0">
                <a:solidFill>
                  <a:srgbClr val="FF0000"/>
                </a:solidFill>
              </a:rPr>
              <a:t>ADCP à 0N-3W</a:t>
            </a:r>
          </a:p>
          <a:p>
            <a:pPr marL="342900" indent="-342900">
              <a:buFont typeface="Symbol" pitchFamily="18" charset="2"/>
              <a:buChar char="Þ"/>
            </a:pPr>
            <a:endParaRPr lang="fr-FR" sz="1400" u="sng" dirty="0"/>
          </a:p>
          <a:p>
            <a:pPr marL="342900" indent="-342900">
              <a:buFont typeface="Symbol" pitchFamily="18" charset="2"/>
              <a:buChar char="Þ"/>
            </a:pPr>
            <a:r>
              <a:rPr lang="fr-FR" sz="1800" dirty="0"/>
              <a:t>Déploiement profileurs ARGO : </a:t>
            </a:r>
          </a:p>
          <a:p>
            <a:r>
              <a:rPr lang="fr-FR" sz="1800" dirty="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4 </a:t>
            </a:r>
            <a:r>
              <a:rPr lang="fr-FR" altLang="fr-FR" sz="1600" dirty="0">
                <a:latin typeface="Arial" panose="020B0604020202020204" pitchFamily="34" charset="0"/>
                <a:ea typeface="Verdana" panose="020B0604030504040204" pitchFamily="34" charset="0"/>
                <a:cs typeface="Arial" panose="020B0604020202020204" pitchFamily="34" charset="0"/>
              </a:rPr>
              <a:t>ARVOR TS Iridium / 1 PROVOR-DO / </a:t>
            </a:r>
            <a:r>
              <a:rPr lang="fr-FR" sz="1600" dirty="0">
                <a:latin typeface="Arial" panose="020B0604020202020204" pitchFamily="34" charset="0"/>
                <a:ea typeface="Verdana" panose="020B0604030504040204" pitchFamily="34" charset="0"/>
                <a:cs typeface="Arial" panose="020B0604020202020204" pitchFamily="34" charset="0"/>
              </a:rPr>
              <a:t>2 BGC-ARGO</a:t>
            </a:r>
            <a:endParaRPr lang="fr-FR" sz="1600" dirty="0">
              <a:latin typeface="Arial" panose="020B0604020202020204" pitchFamily="34" charset="0"/>
              <a:cs typeface="Arial" panose="020B0604020202020204" pitchFamily="34" charset="0"/>
            </a:endParaRPr>
          </a:p>
          <a:p>
            <a:endParaRPr lang="fr-FR" sz="1400" dirty="0"/>
          </a:p>
          <a:p>
            <a:pPr marL="342900" indent="-342900">
              <a:buFont typeface="Symbol" pitchFamily="18" charset="2"/>
              <a:buChar char="Þ"/>
            </a:pPr>
            <a:r>
              <a:rPr lang="fr-FR" sz="1800" dirty="0"/>
              <a:t>Déploiement de 15 bouées dérivantes SVP</a:t>
            </a:r>
          </a:p>
          <a:p>
            <a:pPr marL="342900" indent="-342900">
              <a:buFont typeface="Symbol" pitchFamily="18" charset="2"/>
              <a:buChar char="Þ"/>
            </a:pPr>
            <a:endParaRPr lang="fr-FR" sz="1400" u="sng" dirty="0"/>
          </a:p>
          <a:p>
            <a:pPr marL="342900" indent="-342900">
              <a:buFont typeface="Symbol" pitchFamily="18" charset="2"/>
              <a:buChar char="Þ"/>
            </a:pPr>
            <a:r>
              <a:rPr lang="fr-FR" sz="1800" dirty="0">
                <a:solidFill>
                  <a:srgbClr val="0432FF"/>
                </a:solidFill>
              </a:rPr>
              <a:t>Profils CTDO</a:t>
            </a:r>
            <a:r>
              <a:rPr lang="fr-FR" sz="1800" baseline="-25000" dirty="0">
                <a:solidFill>
                  <a:srgbClr val="0432FF"/>
                </a:solidFill>
              </a:rPr>
              <a:t>2</a:t>
            </a:r>
            <a:r>
              <a:rPr lang="fr-FR" sz="1800" dirty="0">
                <a:solidFill>
                  <a:srgbClr val="0432FF"/>
                </a:solidFill>
              </a:rPr>
              <a:t>/LADCP</a:t>
            </a:r>
            <a:r>
              <a:rPr lang="fr-FR" sz="1800" dirty="0"/>
              <a:t> et </a:t>
            </a:r>
            <a:r>
              <a:rPr lang="fr-FR" sz="1800" dirty="0">
                <a:solidFill>
                  <a:srgbClr val="0432FF"/>
                </a:solidFill>
              </a:rPr>
              <a:t>1 point fixe 48h</a:t>
            </a:r>
          </a:p>
          <a:p>
            <a:r>
              <a:rPr lang="fr-FR" sz="1800" dirty="0"/>
              <a:t>     (2 radiales à 10W et 23W : profils 0-2000m &amp; 0-500m)</a:t>
            </a:r>
          </a:p>
          <a:p>
            <a:endParaRPr lang="fr-FR" sz="1400" u="sng" dirty="0"/>
          </a:p>
          <a:p>
            <a:pPr marL="342900" indent="-342900">
              <a:buFont typeface="Symbol" pitchFamily="18" charset="2"/>
              <a:buChar char="Þ"/>
            </a:pPr>
            <a:r>
              <a:rPr lang="fr-FR" sz="1800" dirty="0"/>
              <a:t>Mesures en continu ADCP de coque, TSG, </a:t>
            </a:r>
          </a:p>
          <a:p>
            <a:r>
              <a:rPr lang="fr-FR" sz="1800" dirty="0">
                <a:effectLst>
                  <a:outerShdw blurRad="38100" dist="38100" dir="2700000" algn="tl">
                    <a:srgbClr val="000000">
                      <a:alpha val="43137"/>
                    </a:srgbClr>
                  </a:outerShdw>
                </a:effectLst>
              </a:rPr>
              <a:t>	</a:t>
            </a:r>
            <a:r>
              <a:rPr lang="fr-FR" sz="1800" dirty="0" err="1"/>
              <a:t>FerryBox</a:t>
            </a:r>
            <a:r>
              <a:rPr lang="fr-FR" sz="1800" dirty="0"/>
              <a:t>,  Acoustique, Météo  </a:t>
            </a:r>
          </a:p>
          <a:p>
            <a:pPr marL="342900" indent="-342900">
              <a:buFont typeface="Symbol" pitchFamily="18" charset="2"/>
              <a:buChar char="Þ"/>
            </a:pPr>
            <a:endParaRPr lang="fr-FR" sz="1400" u="sng" dirty="0"/>
          </a:p>
          <a:p>
            <a:pPr marL="342900" indent="-342900">
              <a:buFont typeface="Symbol" pitchFamily="18" charset="2"/>
              <a:buChar char="Þ"/>
            </a:pPr>
            <a:r>
              <a:rPr lang="fr-FR" sz="1800" dirty="0"/>
              <a:t>Profils XBT et prélèvements d’eau de mer (surface en transit et en profondeur en stations)</a:t>
            </a:r>
          </a:p>
          <a:p>
            <a:pPr marL="342900" indent="-342900">
              <a:buFont typeface="Symbol" pitchFamily="18" charset="2"/>
              <a:buChar char="Þ"/>
            </a:pPr>
            <a:endParaRPr lang="fr-FR" sz="1400" dirty="0"/>
          </a:p>
          <a:p>
            <a:pPr marL="342900" indent="-342900">
              <a:buFont typeface="Symbol" pitchFamily="18" charset="2"/>
              <a:buChar char="Þ"/>
            </a:pPr>
            <a:r>
              <a:rPr lang="fr-FR" sz="1800" dirty="0"/>
              <a:t>Prélèvements Sargasses/Anatifes/Thon</a:t>
            </a:r>
          </a:p>
          <a:p>
            <a:pPr marL="342900" indent="-342900">
              <a:buFont typeface="Symbol" pitchFamily="18" charset="2"/>
              <a:buChar char="Þ"/>
            </a:pPr>
            <a:endParaRPr lang="fr-FR" sz="1400" dirty="0"/>
          </a:p>
          <a:p>
            <a:pPr marL="342900" indent="-342900">
              <a:buFont typeface="Symbol" pitchFamily="18" charset="2"/>
              <a:buChar char="Þ"/>
            </a:pPr>
            <a:r>
              <a:rPr lang="fr-FR" sz="1800" dirty="0"/>
              <a:t>Travaux autour de Sainte Hélène : 6 CTDO</a:t>
            </a:r>
            <a:r>
              <a:rPr lang="fr-FR" sz="1800" baseline="-25000" dirty="0"/>
              <a:t>2</a:t>
            </a:r>
            <a:r>
              <a:rPr lang="fr-FR" sz="1800" dirty="0"/>
              <a:t>/LADCP entre 200 et 500m</a:t>
            </a:r>
          </a:p>
        </p:txBody>
      </p:sp>
      <p:sp>
        <p:nvSpPr>
          <p:cNvPr id="2" name="ZoneTexte 1"/>
          <p:cNvSpPr txBox="1"/>
          <p:nvPr/>
        </p:nvSpPr>
        <p:spPr>
          <a:xfrm>
            <a:off x="4077108" y="628070"/>
            <a:ext cx="3985771" cy="400110"/>
          </a:xfrm>
          <a:prstGeom prst="rect">
            <a:avLst/>
          </a:prstGeom>
          <a:noFill/>
        </p:spPr>
        <p:txBody>
          <a:bodyPr wrap="none" rtlCol="0">
            <a:spAutoFit/>
          </a:bodyPr>
          <a:lstStyle/>
          <a:p>
            <a:r>
              <a:rPr lang="fr-FR" sz="2000" b="1" dirty="0"/>
              <a:t>PLAN ET TRAVAUX PRÉVUS: </a:t>
            </a:r>
          </a:p>
        </p:txBody>
      </p:sp>
      <p:grpSp>
        <p:nvGrpSpPr>
          <p:cNvPr id="28" name="Groupe 27">
            <a:extLst>
              <a:ext uri="{FF2B5EF4-FFF2-40B4-BE49-F238E27FC236}">
                <a16:creationId xmlns:a16="http://schemas.microsoft.com/office/drawing/2014/main" id="{B51FE88C-D984-BDFC-1852-10AE8B940276}"/>
              </a:ext>
            </a:extLst>
          </p:cNvPr>
          <p:cNvGrpSpPr>
            <a:grpSpLocks/>
          </p:cNvGrpSpPr>
          <p:nvPr/>
        </p:nvGrpSpPr>
        <p:grpSpPr>
          <a:xfrm>
            <a:off x="8726503" y="2924944"/>
            <a:ext cx="1647207" cy="1668672"/>
            <a:chOff x="2195736" y="2996952"/>
            <a:chExt cx="1484312" cy="1406525"/>
          </a:xfrm>
        </p:grpSpPr>
        <p:sp>
          <p:nvSpPr>
            <p:cNvPr id="29" name="Ellipse 28">
              <a:extLst>
                <a:ext uri="{FF2B5EF4-FFF2-40B4-BE49-F238E27FC236}">
                  <a16:creationId xmlns:a16="http://schemas.microsoft.com/office/drawing/2014/main" id="{ABD3BF15-D4C9-5A49-7836-9E2D08DD5E18}"/>
                </a:ext>
              </a:extLst>
            </p:cNvPr>
            <p:cNvSpPr/>
            <p:nvPr/>
          </p:nvSpPr>
          <p:spPr bwMode="auto">
            <a:xfrm>
              <a:off x="3410173" y="2996952"/>
              <a:ext cx="269875" cy="215900"/>
            </a:xfrm>
            <a:prstGeom prst="ellipse">
              <a:avLst/>
            </a:prstGeom>
            <a:noFill/>
            <a:ln>
              <a:solidFill>
                <a:srgbClr val="EC12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 name="Ellipse 33">
              <a:extLst>
                <a:ext uri="{FF2B5EF4-FFF2-40B4-BE49-F238E27FC236}">
                  <a16:creationId xmlns:a16="http://schemas.microsoft.com/office/drawing/2014/main" id="{CDCFECAD-3E3E-2B65-DE52-2DD35E1AC4A2}"/>
                </a:ext>
              </a:extLst>
            </p:cNvPr>
            <p:cNvSpPr/>
            <p:nvPr/>
          </p:nvSpPr>
          <p:spPr bwMode="auto">
            <a:xfrm>
              <a:off x="2970436" y="2996952"/>
              <a:ext cx="269875" cy="215900"/>
            </a:xfrm>
            <a:prstGeom prst="ellipse">
              <a:avLst/>
            </a:prstGeom>
            <a:noFill/>
            <a:ln>
              <a:solidFill>
                <a:srgbClr val="EC12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Ellipse 41">
              <a:extLst>
                <a:ext uri="{FF2B5EF4-FFF2-40B4-BE49-F238E27FC236}">
                  <a16:creationId xmlns:a16="http://schemas.microsoft.com/office/drawing/2014/main" id="{E765AC0E-2C3C-A227-52E9-F51FD332B5D3}"/>
                </a:ext>
              </a:extLst>
            </p:cNvPr>
            <p:cNvSpPr/>
            <p:nvPr/>
          </p:nvSpPr>
          <p:spPr bwMode="auto">
            <a:xfrm>
              <a:off x="2970436" y="3298577"/>
              <a:ext cx="269875" cy="215900"/>
            </a:xfrm>
            <a:prstGeom prst="ellipse">
              <a:avLst/>
            </a:prstGeom>
            <a:noFill/>
            <a:ln>
              <a:solidFill>
                <a:srgbClr val="00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3" name="Ellipse 42">
              <a:extLst>
                <a:ext uri="{FF2B5EF4-FFF2-40B4-BE49-F238E27FC236}">
                  <a16:creationId xmlns:a16="http://schemas.microsoft.com/office/drawing/2014/main" id="{CA116A9F-9559-FE54-FB40-B7FBD22764FA}"/>
                </a:ext>
              </a:extLst>
            </p:cNvPr>
            <p:cNvSpPr/>
            <p:nvPr/>
          </p:nvSpPr>
          <p:spPr bwMode="auto">
            <a:xfrm>
              <a:off x="2970436" y="3592265"/>
              <a:ext cx="269875" cy="215900"/>
            </a:xfrm>
            <a:prstGeom prst="ellipse">
              <a:avLst/>
            </a:prstGeom>
            <a:noFill/>
            <a:ln>
              <a:solidFill>
                <a:srgbClr val="00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4" name="Ellipse 43">
              <a:extLst>
                <a:ext uri="{FF2B5EF4-FFF2-40B4-BE49-F238E27FC236}">
                  <a16:creationId xmlns:a16="http://schemas.microsoft.com/office/drawing/2014/main" id="{069963FB-4D22-64BA-EBFC-333C70E67130}"/>
                </a:ext>
              </a:extLst>
            </p:cNvPr>
            <p:cNvSpPr/>
            <p:nvPr/>
          </p:nvSpPr>
          <p:spPr bwMode="auto">
            <a:xfrm>
              <a:off x="2195736" y="2996952"/>
              <a:ext cx="269875" cy="215900"/>
            </a:xfrm>
            <a:prstGeom prst="ellipse">
              <a:avLst/>
            </a:prstGeom>
            <a:noFill/>
            <a:ln>
              <a:solidFill>
                <a:srgbClr val="00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006500"/>
                </a:solidFill>
              </a:endParaRPr>
            </a:p>
          </p:txBody>
        </p:sp>
        <p:sp>
          <p:nvSpPr>
            <p:cNvPr id="45" name="Ellipse 44">
              <a:extLst>
                <a:ext uri="{FF2B5EF4-FFF2-40B4-BE49-F238E27FC236}">
                  <a16:creationId xmlns:a16="http://schemas.microsoft.com/office/drawing/2014/main" id="{12FAE453-4585-4C51-604A-BA8DCA59DBE2}"/>
                </a:ext>
              </a:extLst>
            </p:cNvPr>
            <p:cNvSpPr/>
            <p:nvPr/>
          </p:nvSpPr>
          <p:spPr bwMode="auto">
            <a:xfrm>
              <a:off x="2970436" y="4187577"/>
              <a:ext cx="269875" cy="215900"/>
            </a:xfrm>
            <a:prstGeom prst="ellipse">
              <a:avLst/>
            </a:prstGeom>
            <a:noFill/>
            <a:ln>
              <a:solidFill>
                <a:srgbClr val="006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grpSp>
    </p:spTree>
    <p:extLst>
      <p:ext uri="{BB962C8B-B14F-4D97-AF65-F5344CB8AC3E}">
        <p14:creationId xmlns:p14="http://schemas.microsoft.com/office/powerpoint/2010/main" val="2569865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57303" y="265629"/>
            <a:ext cx="6858000"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3652894" y="690325"/>
            <a:ext cx="4094391" cy="400110"/>
          </a:xfrm>
          <a:prstGeom prst="rect">
            <a:avLst/>
          </a:prstGeom>
          <a:noFill/>
        </p:spPr>
        <p:txBody>
          <a:bodyPr wrap="none" rtlCol="0">
            <a:spAutoFit/>
          </a:bodyPr>
          <a:lstStyle/>
          <a:p>
            <a:r>
              <a:rPr lang="fr-FR" sz="2000" b="1" dirty="0"/>
              <a:t>29 février : départ de </a:t>
            </a:r>
            <a:r>
              <a:rPr lang="fr-FR" sz="2000" b="1" dirty="0" err="1"/>
              <a:t>Mindelo</a:t>
            </a:r>
            <a:r>
              <a:rPr lang="fr-FR" sz="2000" b="1" dirty="0"/>
              <a:t> ... </a:t>
            </a:r>
          </a:p>
        </p:txBody>
      </p:sp>
      <p:sp>
        <p:nvSpPr>
          <p:cNvPr id="15" name="ZoneTexte 14">
            <a:extLst>
              <a:ext uri="{FF2B5EF4-FFF2-40B4-BE49-F238E27FC236}">
                <a16:creationId xmlns:a16="http://schemas.microsoft.com/office/drawing/2014/main" id="{D9665CAD-BA13-EBDE-3250-9B38A60731C0}"/>
              </a:ext>
            </a:extLst>
          </p:cNvPr>
          <p:cNvSpPr txBox="1"/>
          <p:nvPr/>
        </p:nvSpPr>
        <p:spPr>
          <a:xfrm>
            <a:off x="7315303" y="4045866"/>
            <a:ext cx="3341821" cy="707886"/>
          </a:xfrm>
          <a:prstGeom prst="rect">
            <a:avLst/>
          </a:prstGeom>
          <a:noFill/>
        </p:spPr>
        <p:txBody>
          <a:bodyPr wrap="square" rtlCol="0">
            <a:spAutoFit/>
          </a:bodyPr>
          <a:lstStyle/>
          <a:p>
            <a:r>
              <a:rPr lang="fr-FR" sz="2000" i="1" dirty="0"/>
              <a:t>pour une nouvelle aventure PIRATA-FR …</a:t>
            </a:r>
          </a:p>
        </p:txBody>
      </p:sp>
      <p:grpSp>
        <p:nvGrpSpPr>
          <p:cNvPr id="8" name="Groupe 27">
            <a:extLst>
              <a:ext uri="{FF2B5EF4-FFF2-40B4-BE49-F238E27FC236}">
                <a16:creationId xmlns:a16="http://schemas.microsoft.com/office/drawing/2014/main" id="{4DABE578-3B95-F021-FD44-67E9768652F6}"/>
              </a:ext>
            </a:extLst>
          </p:cNvPr>
          <p:cNvGrpSpPr>
            <a:grpSpLocks noChangeAspect="1"/>
          </p:cNvGrpSpPr>
          <p:nvPr/>
        </p:nvGrpSpPr>
        <p:grpSpPr bwMode="auto">
          <a:xfrm>
            <a:off x="10488488" y="21480"/>
            <a:ext cx="1523807" cy="1337690"/>
            <a:chOff x="2590800" y="1524000"/>
            <a:chExt cx="4203700" cy="3592513"/>
          </a:xfrm>
        </p:grpSpPr>
        <p:grpSp>
          <p:nvGrpSpPr>
            <p:cNvPr id="16" name="Group 14">
              <a:extLst>
                <a:ext uri="{FF2B5EF4-FFF2-40B4-BE49-F238E27FC236}">
                  <a16:creationId xmlns:a16="http://schemas.microsoft.com/office/drawing/2014/main" id="{4C4C6B18-1D56-7589-B79A-0C3978C0BA33}"/>
                </a:ext>
              </a:extLst>
            </p:cNvPr>
            <p:cNvGrpSpPr>
              <a:grpSpLocks/>
            </p:cNvGrpSpPr>
            <p:nvPr/>
          </p:nvGrpSpPr>
          <p:grpSpPr bwMode="auto">
            <a:xfrm>
              <a:off x="2590800" y="1524000"/>
              <a:ext cx="4203700" cy="3592513"/>
              <a:chOff x="1632" y="960"/>
              <a:chExt cx="2648" cy="2263"/>
            </a:xfrm>
          </p:grpSpPr>
          <p:pic>
            <p:nvPicPr>
              <p:cNvPr id="20" name="Picture 3" descr="logoPIRATA">
                <a:extLst>
                  <a:ext uri="{FF2B5EF4-FFF2-40B4-BE49-F238E27FC236}">
                    <a16:creationId xmlns:a16="http://schemas.microsoft.com/office/drawing/2014/main" id="{4AB728B7-0129-E307-11C4-17D61A39A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4">
                <a:extLst>
                  <a:ext uri="{FF2B5EF4-FFF2-40B4-BE49-F238E27FC236}">
                    <a16:creationId xmlns:a16="http://schemas.microsoft.com/office/drawing/2014/main" id="{907D78C9-A7D6-B524-1239-783260D5F33D}"/>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5">
                <a:extLst>
                  <a:ext uri="{FF2B5EF4-FFF2-40B4-BE49-F238E27FC236}">
                    <a16:creationId xmlns:a16="http://schemas.microsoft.com/office/drawing/2014/main" id="{CDA99277-7C0D-0785-5519-E58138E683FA}"/>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6">
                <a:extLst>
                  <a:ext uri="{FF2B5EF4-FFF2-40B4-BE49-F238E27FC236}">
                    <a16:creationId xmlns:a16="http://schemas.microsoft.com/office/drawing/2014/main" id="{793D67AE-AF1D-0D7B-E40F-DEEEB972A721}"/>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7">
                <a:extLst>
                  <a:ext uri="{FF2B5EF4-FFF2-40B4-BE49-F238E27FC236}">
                    <a16:creationId xmlns:a16="http://schemas.microsoft.com/office/drawing/2014/main" id="{7ACE415A-20F8-A019-3EBF-403F3C63D443}"/>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8">
                <a:extLst>
                  <a:ext uri="{FF2B5EF4-FFF2-40B4-BE49-F238E27FC236}">
                    <a16:creationId xmlns:a16="http://schemas.microsoft.com/office/drawing/2014/main" id="{EC85FECF-4BEE-2323-B557-1D6359E51593}"/>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9">
                <a:extLst>
                  <a:ext uri="{FF2B5EF4-FFF2-40B4-BE49-F238E27FC236}">
                    <a16:creationId xmlns:a16="http://schemas.microsoft.com/office/drawing/2014/main" id="{320FE585-3F69-9AE2-368B-580CE546D067}"/>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12">
                <a:extLst>
                  <a:ext uri="{FF2B5EF4-FFF2-40B4-BE49-F238E27FC236}">
                    <a16:creationId xmlns:a16="http://schemas.microsoft.com/office/drawing/2014/main" id="{0208609B-FCDE-2F51-4DCC-C35B4AE509AC}"/>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13">
                <a:extLst>
                  <a:ext uri="{FF2B5EF4-FFF2-40B4-BE49-F238E27FC236}">
                    <a16:creationId xmlns:a16="http://schemas.microsoft.com/office/drawing/2014/main" id="{95DA927A-A62B-6717-FAF3-A7E3A2C9D411}"/>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8" name="WordArt 10">
              <a:extLst>
                <a:ext uri="{FF2B5EF4-FFF2-40B4-BE49-F238E27FC236}">
                  <a16:creationId xmlns:a16="http://schemas.microsoft.com/office/drawing/2014/main" id="{776B564A-E704-1693-A5DC-E6C69DB760C4}"/>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9" name="ZoneTexte 23">
              <a:extLst>
                <a:ext uri="{FF2B5EF4-FFF2-40B4-BE49-F238E27FC236}">
                  <a16:creationId xmlns:a16="http://schemas.microsoft.com/office/drawing/2014/main" id="{3ADAB46A-CAB7-98BB-30C6-073118BB856A}"/>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3" name="Image 32">
            <a:extLst>
              <a:ext uri="{FF2B5EF4-FFF2-40B4-BE49-F238E27FC236}">
                <a16:creationId xmlns:a16="http://schemas.microsoft.com/office/drawing/2014/main" id="{CDECCCBA-1245-6775-026B-374F3C774552}"/>
              </a:ext>
            </a:extLst>
          </p:cNvPr>
          <p:cNvPicPr>
            <a:picLocks noChangeAspect="1"/>
          </p:cNvPicPr>
          <p:nvPr/>
        </p:nvPicPr>
        <p:blipFill>
          <a:blip r:embed="rId4"/>
          <a:stretch>
            <a:fillRect/>
          </a:stretch>
        </p:blipFill>
        <p:spPr>
          <a:xfrm>
            <a:off x="191344" y="1495989"/>
            <a:ext cx="6502948" cy="4877211"/>
          </a:xfrm>
          <a:prstGeom prst="rect">
            <a:avLst/>
          </a:prstGeom>
        </p:spPr>
      </p:pic>
      <p:pic>
        <p:nvPicPr>
          <p:cNvPr id="35" name="Image 34">
            <a:extLst>
              <a:ext uri="{FF2B5EF4-FFF2-40B4-BE49-F238E27FC236}">
                <a16:creationId xmlns:a16="http://schemas.microsoft.com/office/drawing/2014/main" id="{722352A2-6249-BAF4-791A-CB3E3FB931F8}"/>
              </a:ext>
            </a:extLst>
          </p:cNvPr>
          <p:cNvPicPr>
            <a:picLocks noChangeAspect="1"/>
          </p:cNvPicPr>
          <p:nvPr/>
        </p:nvPicPr>
        <p:blipFill rotWithShape="1">
          <a:blip r:embed="rId5"/>
          <a:srcRect l="10217" t="8190" r="6116" b="4154"/>
          <a:stretch/>
        </p:blipFill>
        <p:spPr>
          <a:xfrm>
            <a:off x="6874075" y="1495989"/>
            <a:ext cx="5138220" cy="2423637"/>
          </a:xfrm>
          <a:prstGeom prst="rect">
            <a:avLst/>
          </a:prstGeom>
        </p:spPr>
      </p:pic>
    </p:spTree>
    <p:extLst>
      <p:ext uri="{BB962C8B-B14F-4D97-AF65-F5344CB8AC3E}">
        <p14:creationId xmlns:p14="http://schemas.microsoft.com/office/powerpoint/2010/main" val="411200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306607" y="166916"/>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8" name="ZoneTexte 7"/>
          <p:cNvSpPr txBox="1"/>
          <p:nvPr/>
        </p:nvSpPr>
        <p:spPr>
          <a:xfrm>
            <a:off x="827534" y="763816"/>
            <a:ext cx="9750907" cy="461665"/>
          </a:xfrm>
          <a:prstGeom prst="rect">
            <a:avLst/>
          </a:prstGeom>
          <a:noFill/>
        </p:spPr>
        <p:txBody>
          <a:bodyPr wrap="square" rtlCol="0">
            <a:spAutoFit/>
          </a:bodyPr>
          <a:lstStyle/>
          <a:p>
            <a:pPr algn="ctr"/>
            <a:r>
              <a:rPr lang="fr-FR" sz="2400" dirty="0"/>
              <a:t>1</a:t>
            </a:r>
            <a:r>
              <a:rPr lang="fr-FR" sz="2400" baseline="30000" dirty="0"/>
              <a:t>er</a:t>
            </a:r>
            <a:r>
              <a:rPr lang="fr-FR" sz="2400" dirty="0"/>
              <a:t> exercice de sécurité .... sans commentaire !!</a:t>
            </a:r>
          </a:p>
        </p:txBody>
      </p:sp>
      <p:grpSp>
        <p:nvGrpSpPr>
          <p:cNvPr id="2" name="Groupe 27">
            <a:extLst>
              <a:ext uri="{FF2B5EF4-FFF2-40B4-BE49-F238E27FC236}">
                <a16:creationId xmlns:a16="http://schemas.microsoft.com/office/drawing/2014/main" id="{381339AA-EC69-D05D-B59E-A80A6ED2B071}"/>
              </a:ext>
            </a:extLst>
          </p:cNvPr>
          <p:cNvGrpSpPr>
            <a:grpSpLocks noChangeAspect="1"/>
          </p:cNvGrpSpPr>
          <p:nvPr/>
        </p:nvGrpSpPr>
        <p:grpSpPr bwMode="auto">
          <a:xfrm>
            <a:off x="10488489" y="32059"/>
            <a:ext cx="1435307" cy="1260000"/>
            <a:chOff x="2590800" y="1524000"/>
            <a:chExt cx="4203700" cy="3592513"/>
          </a:xfrm>
        </p:grpSpPr>
        <p:grpSp>
          <p:nvGrpSpPr>
            <p:cNvPr id="14" name="Group 14">
              <a:extLst>
                <a:ext uri="{FF2B5EF4-FFF2-40B4-BE49-F238E27FC236}">
                  <a16:creationId xmlns:a16="http://schemas.microsoft.com/office/drawing/2014/main" id="{E3B634E2-F4E2-BD09-CB35-C44CC92D123D}"/>
                </a:ext>
              </a:extLst>
            </p:cNvPr>
            <p:cNvGrpSpPr>
              <a:grpSpLocks/>
            </p:cNvGrpSpPr>
            <p:nvPr/>
          </p:nvGrpSpPr>
          <p:grpSpPr bwMode="auto">
            <a:xfrm>
              <a:off x="2590800" y="1524000"/>
              <a:ext cx="4203700" cy="3592513"/>
              <a:chOff x="1632" y="960"/>
              <a:chExt cx="2648" cy="2263"/>
            </a:xfrm>
          </p:grpSpPr>
          <p:pic>
            <p:nvPicPr>
              <p:cNvPr id="18" name="Picture 3" descr="logoPIRATA">
                <a:extLst>
                  <a:ext uri="{FF2B5EF4-FFF2-40B4-BE49-F238E27FC236}">
                    <a16:creationId xmlns:a16="http://schemas.microsoft.com/office/drawing/2014/main" id="{696FA00E-1AD2-904F-62F0-D9CD739D6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4">
                <a:extLst>
                  <a:ext uri="{FF2B5EF4-FFF2-40B4-BE49-F238E27FC236}">
                    <a16:creationId xmlns:a16="http://schemas.microsoft.com/office/drawing/2014/main" id="{2D873049-BC5C-A8AD-3AE9-373A1F64DD44}"/>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0" name="Oval 5">
                <a:extLst>
                  <a:ext uri="{FF2B5EF4-FFF2-40B4-BE49-F238E27FC236}">
                    <a16:creationId xmlns:a16="http://schemas.microsoft.com/office/drawing/2014/main" id="{33976ADA-6FFD-D7A3-6298-3A42E1DEF508}"/>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1" name="Oval 6">
                <a:extLst>
                  <a:ext uri="{FF2B5EF4-FFF2-40B4-BE49-F238E27FC236}">
                    <a16:creationId xmlns:a16="http://schemas.microsoft.com/office/drawing/2014/main" id="{D818D957-355A-0E49-CF5C-1F07042B0D07}"/>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2" name="Oval 7">
                <a:extLst>
                  <a:ext uri="{FF2B5EF4-FFF2-40B4-BE49-F238E27FC236}">
                    <a16:creationId xmlns:a16="http://schemas.microsoft.com/office/drawing/2014/main" id="{00314231-0465-5F1D-C218-5851A163B4BB}"/>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3" name="Oval 8">
                <a:extLst>
                  <a:ext uri="{FF2B5EF4-FFF2-40B4-BE49-F238E27FC236}">
                    <a16:creationId xmlns:a16="http://schemas.microsoft.com/office/drawing/2014/main" id="{147B4FE3-2845-0982-273A-42A70DF5BED6}"/>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9">
                <a:extLst>
                  <a:ext uri="{FF2B5EF4-FFF2-40B4-BE49-F238E27FC236}">
                    <a16:creationId xmlns:a16="http://schemas.microsoft.com/office/drawing/2014/main" id="{31C3B274-1405-C4BA-F2B0-75CCE03DE095}"/>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12">
                <a:extLst>
                  <a:ext uri="{FF2B5EF4-FFF2-40B4-BE49-F238E27FC236}">
                    <a16:creationId xmlns:a16="http://schemas.microsoft.com/office/drawing/2014/main" id="{005CF263-EE77-20EF-6736-DDF77EA4E379}"/>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13">
                <a:extLst>
                  <a:ext uri="{FF2B5EF4-FFF2-40B4-BE49-F238E27FC236}">
                    <a16:creationId xmlns:a16="http://schemas.microsoft.com/office/drawing/2014/main" id="{A160BA50-C205-2A53-C720-15A68A39A342}"/>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6" name="WordArt 10">
              <a:extLst>
                <a:ext uri="{FF2B5EF4-FFF2-40B4-BE49-F238E27FC236}">
                  <a16:creationId xmlns:a16="http://schemas.microsoft.com/office/drawing/2014/main" id="{47D7D6E7-6595-0B2A-97D0-A89D7740CD4D}"/>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7" name="ZoneTexte 23">
              <a:extLst>
                <a:ext uri="{FF2B5EF4-FFF2-40B4-BE49-F238E27FC236}">
                  <a16:creationId xmlns:a16="http://schemas.microsoft.com/office/drawing/2014/main" id="{1221059E-5935-259D-681D-8DECC108A4E7}"/>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28" name="Image 27">
            <a:extLst>
              <a:ext uri="{FF2B5EF4-FFF2-40B4-BE49-F238E27FC236}">
                <a16:creationId xmlns:a16="http://schemas.microsoft.com/office/drawing/2014/main" id="{5100E0C1-D816-2413-5370-92F64565EC9F}"/>
              </a:ext>
            </a:extLst>
          </p:cNvPr>
          <p:cNvPicPr>
            <a:picLocks noChangeAspect="1"/>
          </p:cNvPicPr>
          <p:nvPr/>
        </p:nvPicPr>
        <p:blipFill rotWithShape="1">
          <a:blip r:embed="rId4"/>
          <a:srcRect t="24801"/>
          <a:stretch/>
        </p:blipFill>
        <p:spPr>
          <a:xfrm>
            <a:off x="4158151" y="1319082"/>
            <a:ext cx="3089672" cy="5157192"/>
          </a:xfrm>
          <a:prstGeom prst="rect">
            <a:avLst/>
          </a:prstGeom>
        </p:spPr>
      </p:pic>
      <p:pic>
        <p:nvPicPr>
          <p:cNvPr id="33" name="Image 32">
            <a:extLst>
              <a:ext uri="{FF2B5EF4-FFF2-40B4-BE49-F238E27FC236}">
                <a16:creationId xmlns:a16="http://schemas.microsoft.com/office/drawing/2014/main" id="{7BB11FAA-144D-09A6-C555-73696C384E40}"/>
              </a:ext>
            </a:extLst>
          </p:cNvPr>
          <p:cNvPicPr>
            <a:picLocks noChangeAspect="1"/>
          </p:cNvPicPr>
          <p:nvPr/>
        </p:nvPicPr>
        <p:blipFill rotWithShape="1">
          <a:blip r:embed="rId5"/>
          <a:srcRect t="24110"/>
          <a:stretch/>
        </p:blipFill>
        <p:spPr>
          <a:xfrm>
            <a:off x="7752184" y="1319082"/>
            <a:ext cx="3089672" cy="5204504"/>
          </a:xfrm>
          <a:prstGeom prst="rect">
            <a:avLst/>
          </a:prstGeom>
        </p:spPr>
      </p:pic>
      <p:pic>
        <p:nvPicPr>
          <p:cNvPr id="35" name="Image 34">
            <a:extLst>
              <a:ext uri="{FF2B5EF4-FFF2-40B4-BE49-F238E27FC236}">
                <a16:creationId xmlns:a16="http://schemas.microsoft.com/office/drawing/2014/main" id="{D4AA654C-6CFC-606F-84E2-1C99F5F5B68D}"/>
              </a:ext>
            </a:extLst>
          </p:cNvPr>
          <p:cNvPicPr>
            <a:picLocks noChangeAspect="1"/>
          </p:cNvPicPr>
          <p:nvPr/>
        </p:nvPicPr>
        <p:blipFill rotWithShape="1">
          <a:blip r:embed="rId6"/>
          <a:srcRect t="24801"/>
          <a:stretch/>
        </p:blipFill>
        <p:spPr>
          <a:xfrm>
            <a:off x="564118" y="1319082"/>
            <a:ext cx="3089672" cy="5157193"/>
          </a:xfrm>
          <a:prstGeom prst="rect">
            <a:avLst/>
          </a:prstGeom>
        </p:spPr>
      </p:pic>
    </p:spTree>
    <p:extLst>
      <p:ext uri="{BB962C8B-B14F-4D97-AF65-F5344CB8AC3E}">
        <p14:creationId xmlns:p14="http://schemas.microsoft.com/office/powerpoint/2010/main" val="245430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191344" y="332656"/>
            <a:ext cx="1794081" cy="400110"/>
          </a:xfrm>
          <a:prstGeom prst="rect">
            <a:avLst/>
          </a:prstGeom>
          <a:noFill/>
        </p:spPr>
        <p:txBody>
          <a:bodyPr wrap="none" rtlCol="0">
            <a:spAutoFit/>
          </a:bodyPr>
          <a:lstStyle/>
          <a:p>
            <a:r>
              <a:rPr lang="fr-FR" sz="2000" b="1" dirty="0"/>
              <a:t>29/02 &amp; 01/03</a:t>
            </a:r>
          </a:p>
        </p:txBody>
      </p:sp>
      <p:sp>
        <p:nvSpPr>
          <p:cNvPr id="8" name="ZoneTexte 7"/>
          <p:cNvSpPr txBox="1"/>
          <p:nvPr/>
        </p:nvSpPr>
        <p:spPr>
          <a:xfrm>
            <a:off x="218487" y="740414"/>
            <a:ext cx="10436275" cy="400110"/>
          </a:xfrm>
          <a:prstGeom prst="rect">
            <a:avLst/>
          </a:prstGeom>
          <a:noFill/>
        </p:spPr>
        <p:txBody>
          <a:bodyPr wrap="square" rtlCol="0">
            <a:spAutoFit/>
          </a:bodyPr>
          <a:lstStyle/>
          <a:p>
            <a:r>
              <a:rPr lang="fr-FR" sz="2000" dirty="0"/>
              <a:t>Installations, montages, 1</a:t>
            </a:r>
            <a:r>
              <a:rPr lang="fr-FR" sz="2000" baseline="30000" dirty="0"/>
              <a:t>ers</a:t>
            </a:r>
            <a:r>
              <a:rPr lang="fr-FR" sz="2000" dirty="0"/>
              <a:t> tirs XBT et 1</a:t>
            </a:r>
            <a:r>
              <a:rPr lang="fr-FR" sz="2000" baseline="30000" dirty="0"/>
              <a:t>ers</a:t>
            </a:r>
            <a:r>
              <a:rPr lang="fr-FR" sz="2000" dirty="0"/>
              <a:t> prélèvements, séances d’entrainement etc…</a:t>
            </a:r>
          </a:p>
        </p:txBody>
      </p:sp>
      <p:grpSp>
        <p:nvGrpSpPr>
          <p:cNvPr id="37" name="Groupe 27">
            <a:extLst>
              <a:ext uri="{FF2B5EF4-FFF2-40B4-BE49-F238E27FC236}">
                <a16:creationId xmlns:a16="http://schemas.microsoft.com/office/drawing/2014/main" id="{32B6CBB0-47F3-3395-1B34-2464968D60B0}"/>
              </a:ext>
            </a:extLst>
          </p:cNvPr>
          <p:cNvGrpSpPr>
            <a:grpSpLocks noChangeAspect="1"/>
          </p:cNvGrpSpPr>
          <p:nvPr/>
        </p:nvGrpSpPr>
        <p:grpSpPr bwMode="auto">
          <a:xfrm>
            <a:off x="10488489" y="32059"/>
            <a:ext cx="1435307" cy="1260000"/>
            <a:chOff x="2590800" y="1524000"/>
            <a:chExt cx="4203700" cy="3592513"/>
          </a:xfrm>
        </p:grpSpPr>
        <p:grpSp>
          <p:nvGrpSpPr>
            <p:cNvPr id="38" name="Group 14">
              <a:extLst>
                <a:ext uri="{FF2B5EF4-FFF2-40B4-BE49-F238E27FC236}">
                  <a16:creationId xmlns:a16="http://schemas.microsoft.com/office/drawing/2014/main" id="{F35D7829-F07F-FB91-4E09-5611300BB35B}"/>
                </a:ext>
              </a:extLst>
            </p:cNvPr>
            <p:cNvGrpSpPr>
              <a:grpSpLocks/>
            </p:cNvGrpSpPr>
            <p:nvPr/>
          </p:nvGrpSpPr>
          <p:grpSpPr bwMode="auto">
            <a:xfrm>
              <a:off x="2590800" y="1524000"/>
              <a:ext cx="4203700" cy="3592513"/>
              <a:chOff x="1632" y="960"/>
              <a:chExt cx="2648" cy="2263"/>
            </a:xfrm>
          </p:grpSpPr>
          <p:pic>
            <p:nvPicPr>
              <p:cNvPr id="41" name="Picture 3" descr="logoPIRATA">
                <a:extLst>
                  <a:ext uri="{FF2B5EF4-FFF2-40B4-BE49-F238E27FC236}">
                    <a16:creationId xmlns:a16="http://schemas.microsoft.com/office/drawing/2014/main" id="{63C649B0-AF81-E482-64ED-DCA2966C4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4">
                <a:extLst>
                  <a:ext uri="{FF2B5EF4-FFF2-40B4-BE49-F238E27FC236}">
                    <a16:creationId xmlns:a16="http://schemas.microsoft.com/office/drawing/2014/main" id="{389DD06F-E247-3E38-1992-27E5B65A0978}"/>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3" name="Oval 5">
                <a:extLst>
                  <a:ext uri="{FF2B5EF4-FFF2-40B4-BE49-F238E27FC236}">
                    <a16:creationId xmlns:a16="http://schemas.microsoft.com/office/drawing/2014/main" id="{3E151813-3915-0703-8ADC-531804876AF8}"/>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4" name="Oval 6">
                <a:extLst>
                  <a:ext uri="{FF2B5EF4-FFF2-40B4-BE49-F238E27FC236}">
                    <a16:creationId xmlns:a16="http://schemas.microsoft.com/office/drawing/2014/main" id="{D98E85A2-CD2C-BD53-1C6A-8E1AE16D4ADA}"/>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5" name="Oval 7">
                <a:extLst>
                  <a:ext uri="{FF2B5EF4-FFF2-40B4-BE49-F238E27FC236}">
                    <a16:creationId xmlns:a16="http://schemas.microsoft.com/office/drawing/2014/main" id="{9F96D8D6-AEE0-2682-B20E-0636594F245C}"/>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6" name="Oval 8">
                <a:extLst>
                  <a:ext uri="{FF2B5EF4-FFF2-40B4-BE49-F238E27FC236}">
                    <a16:creationId xmlns:a16="http://schemas.microsoft.com/office/drawing/2014/main" id="{3C6D9DAC-5E4F-520D-2831-297EC94DA5E3}"/>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7" name="Oval 9">
                <a:extLst>
                  <a:ext uri="{FF2B5EF4-FFF2-40B4-BE49-F238E27FC236}">
                    <a16:creationId xmlns:a16="http://schemas.microsoft.com/office/drawing/2014/main" id="{49B75DBD-83F3-3514-2FEE-D783AD5D36E6}"/>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8" name="Oval 12">
                <a:extLst>
                  <a:ext uri="{FF2B5EF4-FFF2-40B4-BE49-F238E27FC236}">
                    <a16:creationId xmlns:a16="http://schemas.microsoft.com/office/drawing/2014/main" id="{C159F9B4-2791-0761-687B-D873C05A7C6B}"/>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49" name="Oval 13">
                <a:extLst>
                  <a:ext uri="{FF2B5EF4-FFF2-40B4-BE49-F238E27FC236}">
                    <a16:creationId xmlns:a16="http://schemas.microsoft.com/office/drawing/2014/main" id="{5D9A5D83-53E1-15A4-8944-7F3E6DB66835}"/>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39" name="WordArt 10">
              <a:extLst>
                <a:ext uri="{FF2B5EF4-FFF2-40B4-BE49-F238E27FC236}">
                  <a16:creationId xmlns:a16="http://schemas.microsoft.com/office/drawing/2014/main" id="{5E114F15-8780-CF6F-4BB7-3DCB2C13F1C9}"/>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40" name="ZoneTexte 23">
              <a:extLst>
                <a:ext uri="{FF2B5EF4-FFF2-40B4-BE49-F238E27FC236}">
                  <a16:creationId xmlns:a16="http://schemas.microsoft.com/office/drawing/2014/main" id="{4475CAC4-032C-8236-1066-AC8CEE994E4E}"/>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51" name="Image 50">
            <a:extLst>
              <a:ext uri="{FF2B5EF4-FFF2-40B4-BE49-F238E27FC236}">
                <a16:creationId xmlns:a16="http://schemas.microsoft.com/office/drawing/2014/main" id="{A4B61087-DF38-2A16-2330-B15A6DD8D96E}"/>
              </a:ext>
            </a:extLst>
          </p:cNvPr>
          <p:cNvPicPr>
            <a:picLocks noChangeAspect="1"/>
          </p:cNvPicPr>
          <p:nvPr/>
        </p:nvPicPr>
        <p:blipFill rotWithShape="1">
          <a:blip r:embed="rId4"/>
          <a:srcRect l="5201" t="6216" r="8001" b="13250"/>
          <a:stretch/>
        </p:blipFill>
        <p:spPr>
          <a:xfrm>
            <a:off x="263352" y="4396485"/>
            <a:ext cx="1917073" cy="2371578"/>
          </a:xfrm>
          <a:prstGeom prst="rect">
            <a:avLst/>
          </a:prstGeom>
        </p:spPr>
      </p:pic>
      <p:pic>
        <p:nvPicPr>
          <p:cNvPr id="53" name="Image 52">
            <a:extLst>
              <a:ext uri="{FF2B5EF4-FFF2-40B4-BE49-F238E27FC236}">
                <a16:creationId xmlns:a16="http://schemas.microsoft.com/office/drawing/2014/main" id="{D9DD6A33-E946-182E-D0C8-A28903520AF8}"/>
              </a:ext>
            </a:extLst>
          </p:cNvPr>
          <p:cNvPicPr>
            <a:picLocks noChangeAspect="1"/>
          </p:cNvPicPr>
          <p:nvPr/>
        </p:nvPicPr>
        <p:blipFill rotWithShape="1">
          <a:blip r:embed="rId5"/>
          <a:srcRect t="2207" b="8810"/>
          <a:stretch/>
        </p:blipFill>
        <p:spPr>
          <a:xfrm>
            <a:off x="218487" y="1134399"/>
            <a:ext cx="2631540" cy="3122162"/>
          </a:xfrm>
          <a:prstGeom prst="rect">
            <a:avLst/>
          </a:prstGeom>
        </p:spPr>
      </p:pic>
      <p:pic>
        <p:nvPicPr>
          <p:cNvPr id="55" name="Image 54">
            <a:extLst>
              <a:ext uri="{FF2B5EF4-FFF2-40B4-BE49-F238E27FC236}">
                <a16:creationId xmlns:a16="http://schemas.microsoft.com/office/drawing/2014/main" id="{2876B1BA-3837-912B-1AC4-816564DFEB9F}"/>
              </a:ext>
            </a:extLst>
          </p:cNvPr>
          <p:cNvPicPr>
            <a:picLocks noChangeAspect="1"/>
          </p:cNvPicPr>
          <p:nvPr/>
        </p:nvPicPr>
        <p:blipFill rotWithShape="1">
          <a:blip r:embed="rId6"/>
          <a:srcRect l="2400" t="13267" r="2444"/>
          <a:stretch/>
        </p:blipFill>
        <p:spPr>
          <a:xfrm>
            <a:off x="5951984" y="3929976"/>
            <a:ext cx="2337770" cy="2841104"/>
          </a:xfrm>
          <a:prstGeom prst="rect">
            <a:avLst/>
          </a:prstGeom>
        </p:spPr>
      </p:pic>
      <p:pic>
        <p:nvPicPr>
          <p:cNvPr id="57" name="Image 56">
            <a:extLst>
              <a:ext uri="{FF2B5EF4-FFF2-40B4-BE49-F238E27FC236}">
                <a16:creationId xmlns:a16="http://schemas.microsoft.com/office/drawing/2014/main" id="{E844C8AB-D8D2-BDFE-0558-2D665A6E57FA}"/>
              </a:ext>
            </a:extLst>
          </p:cNvPr>
          <p:cNvPicPr>
            <a:picLocks noChangeAspect="1"/>
          </p:cNvPicPr>
          <p:nvPr/>
        </p:nvPicPr>
        <p:blipFill rotWithShape="1">
          <a:blip r:embed="rId7"/>
          <a:srcRect l="4255" t="136" r="11986" b="4429"/>
          <a:stretch/>
        </p:blipFill>
        <p:spPr>
          <a:xfrm>
            <a:off x="7586951" y="1140524"/>
            <a:ext cx="4244631" cy="2720433"/>
          </a:xfrm>
          <a:prstGeom prst="rect">
            <a:avLst/>
          </a:prstGeom>
        </p:spPr>
      </p:pic>
      <p:pic>
        <p:nvPicPr>
          <p:cNvPr id="60" name="Image 59">
            <a:extLst>
              <a:ext uri="{FF2B5EF4-FFF2-40B4-BE49-F238E27FC236}">
                <a16:creationId xmlns:a16="http://schemas.microsoft.com/office/drawing/2014/main" id="{114522F6-99E6-F014-20A8-F3CE97170B85}"/>
              </a:ext>
            </a:extLst>
          </p:cNvPr>
          <p:cNvPicPr>
            <a:picLocks noChangeAspect="1"/>
          </p:cNvPicPr>
          <p:nvPr/>
        </p:nvPicPr>
        <p:blipFill rotWithShape="1">
          <a:blip r:embed="rId8"/>
          <a:srcRect l="7592" r="6341"/>
          <a:stretch/>
        </p:blipFill>
        <p:spPr>
          <a:xfrm>
            <a:off x="3051068" y="1099311"/>
            <a:ext cx="4244631" cy="2774124"/>
          </a:xfrm>
          <a:prstGeom prst="rect">
            <a:avLst/>
          </a:prstGeom>
        </p:spPr>
      </p:pic>
      <p:pic>
        <p:nvPicPr>
          <p:cNvPr id="62" name="Image 61">
            <a:extLst>
              <a:ext uri="{FF2B5EF4-FFF2-40B4-BE49-F238E27FC236}">
                <a16:creationId xmlns:a16="http://schemas.microsoft.com/office/drawing/2014/main" id="{7C0713A3-BBD5-4741-6533-7263C321374C}"/>
              </a:ext>
            </a:extLst>
          </p:cNvPr>
          <p:cNvPicPr>
            <a:picLocks noChangeAspect="1"/>
          </p:cNvPicPr>
          <p:nvPr/>
        </p:nvPicPr>
        <p:blipFill rotWithShape="1">
          <a:blip r:embed="rId9"/>
          <a:srcRect l="28657"/>
          <a:stretch/>
        </p:blipFill>
        <p:spPr>
          <a:xfrm>
            <a:off x="2523144" y="4650546"/>
            <a:ext cx="3072792" cy="1933628"/>
          </a:xfrm>
          <a:prstGeom prst="rect">
            <a:avLst/>
          </a:prstGeom>
        </p:spPr>
      </p:pic>
      <p:pic>
        <p:nvPicPr>
          <p:cNvPr id="5120" name="Image 5119">
            <a:extLst>
              <a:ext uri="{FF2B5EF4-FFF2-40B4-BE49-F238E27FC236}">
                <a16:creationId xmlns:a16="http://schemas.microsoft.com/office/drawing/2014/main" id="{86629437-6EBA-D8B5-26F3-643F1235D4E8}"/>
              </a:ext>
            </a:extLst>
          </p:cNvPr>
          <p:cNvPicPr>
            <a:picLocks noChangeAspect="1"/>
          </p:cNvPicPr>
          <p:nvPr/>
        </p:nvPicPr>
        <p:blipFill rotWithShape="1">
          <a:blip r:embed="rId10"/>
          <a:srcRect l="1383" t="14190" r="23045" b="1814"/>
          <a:stretch/>
        </p:blipFill>
        <p:spPr>
          <a:xfrm>
            <a:off x="8673305" y="3926959"/>
            <a:ext cx="3408188" cy="2841104"/>
          </a:xfrm>
          <a:prstGeom prst="rect">
            <a:avLst/>
          </a:prstGeom>
        </p:spPr>
      </p:pic>
    </p:spTree>
    <p:extLst>
      <p:ext uri="{BB962C8B-B14F-4D97-AF65-F5344CB8AC3E}">
        <p14:creationId xmlns:p14="http://schemas.microsoft.com/office/powerpoint/2010/main" val="74026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367021" y="572238"/>
            <a:ext cx="3249864" cy="400110"/>
          </a:xfrm>
          <a:prstGeom prst="rect">
            <a:avLst/>
          </a:prstGeom>
          <a:noFill/>
        </p:spPr>
        <p:txBody>
          <a:bodyPr wrap="none" rtlCol="0">
            <a:spAutoFit/>
          </a:bodyPr>
          <a:lstStyle/>
          <a:p>
            <a:r>
              <a:rPr lang="fr-FR" sz="2000" b="1" dirty="0"/>
              <a:t>1</a:t>
            </a:r>
            <a:r>
              <a:rPr lang="fr-FR" sz="2000" b="1" baseline="30000" dirty="0"/>
              <a:t>er </a:t>
            </a:r>
            <a:r>
              <a:rPr lang="fr-FR" sz="2000" b="1" dirty="0"/>
              <a:t>mars : 11°28N - 23°W </a:t>
            </a:r>
          </a:p>
        </p:txBody>
      </p:sp>
      <p:sp>
        <p:nvSpPr>
          <p:cNvPr id="8" name="ZoneTexte 7"/>
          <p:cNvSpPr txBox="1"/>
          <p:nvPr/>
        </p:nvSpPr>
        <p:spPr>
          <a:xfrm>
            <a:off x="736606" y="971448"/>
            <a:ext cx="9750907" cy="400110"/>
          </a:xfrm>
          <a:prstGeom prst="rect">
            <a:avLst/>
          </a:prstGeom>
          <a:noFill/>
        </p:spPr>
        <p:txBody>
          <a:bodyPr wrap="square" rtlCol="0">
            <a:spAutoFit/>
          </a:bodyPr>
          <a:lstStyle/>
          <a:p>
            <a:r>
              <a:rPr lang="fr-FR" sz="2000" dirty="0"/>
              <a:t>1</a:t>
            </a:r>
            <a:r>
              <a:rPr lang="fr-FR" sz="2000" baseline="30000" dirty="0"/>
              <a:t>er</a:t>
            </a:r>
            <a:r>
              <a:rPr lang="fr-FR" sz="2000" dirty="0"/>
              <a:t> profil CTDO2/LADCP TEST &amp; déploiement d’un BGC-ARGO </a:t>
            </a:r>
          </a:p>
        </p:txBody>
      </p:sp>
      <p:sp>
        <p:nvSpPr>
          <p:cNvPr id="21" name="ZoneTexte 20">
            <a:extLst>
              <a:ext uri="{FF2B5EF4-FFF2-40B4-BE49-F238E27FC236}">
                <a16:creationId xmlns:a16="http://schemas.microsoft.com/office/drawing/2014/main" id="{DA32986B-79A3-BD3C-C634-65CD27ADDC25}"/>
              </a:ext>
            </a:extLst>
          </p:cNvPr>
          <p:cNvSpPr txBox="1"/>
          <p:nvPr/>
        </p:nvSpPr>
        <p:spPr>
          <a:xfrm>
            <a:off x="8324156" y="5847655"/>
            <a:ext cx="3042821" cy="461665"/>
          </a:xfrm>
          <a:prstGeom prst="rect">
            <a:avLst/>
          </a:prstGeom>
          <a:noFill/>
        </p:spPr>
        <p:txBody>
          <a:bodyPr wrap="none" rtlCol="0">
            <a:spAutoFit/>
          </a:bodyPr>
          <a:lstStyle/>
          <a:p>
            <a:r>
              <a:rPr lang="fr-FR" sz="2400" dirty="0">
                <a:solidFill>
                  <a:srgbClr val="FF0000"/>
                </a:solidFill>
              </a:rPr>
              <a:t>=&gt; Première réussite</a:t>
            </a:r>
          </a:p>
        </p:txBody>
      </p:sp>
      <p:grpSp>
        <p:nvGrpSpPr>
          <p:cNvPr id="15" name="Groupe 27">
            <a:extLst>
              <a:ext uri="{FF2B5EF4-FFF2-40B4-BE49-F238E27FC236}">
                <a16:creationId xmlns:a16="http://schemas.microsoft.com/office/drawing/2014/main" id="{34C04968-C9A3-C88E-DA9B-802E44921F7E}"/>
              </a:ext>
            </a:extLst>
          </p:cNvPr>
          <p:cNvGrpSpPr>
            <a:grpSpLocks noChangeAspect="1"/>
          </p:cNvGrpSpPr>
          <p:nvPr/>
        </p:nvGrpSpPr>
        <p:grpSpPr bwMode="auto">
          <a:xfrm>
            <a:off x="10488489" y="32059"/>
            <a:ext cx="1435307" cy="1260000"/>
            <a:chOff x="2590800" y="1524000"/>
            <a:chExt cx="4203700" cy="3592513"/>
          </a:xfrm>
        </p:grpSpPr>
        <p:grpSp>
          <p:nvGrpSpPr>
            <p:cNvPr id="16" name="Group 14">
              <a:extLst>
                <a:ext uri="{FF2B5EF4-FFF2-40B4-BE49-F238E27FC236}">
                  <a16:creationId xmlns:a16="http://schemas.microsoft.com/office/drawing/2014/main" id="{0B9865BB-5B0D-3890-244B-5349BB2D6722}"/>
                </a:ext>
              </a:extLst>
            </p:cNvPr>
            <p:cNvGrpSpPr>
              <a:grpSpLocks/>
            </p:cNvGrpSpPr>
            <p:nvPr/>
          </p:nvGrpSpPr>
          <p:grpSpPr bwMode="auto">
            <a:xfrm>
              <a:off x="2590800" y="1524000"/>
              <a:ext cx="4203700" cy="3592513"/>
              <a:chOff x="1632" y="960"/>
              <a:chExt cx="2648" cy="2263"/>
            </a:xfrm>
          </p:grpSpPr>
          <p:pic>
            <p:nvPicPr>
              <p:cNvPr id="22" name="Picture 3" descr="logoPIRATA">
                <a:extLst>
                  <a:ext uri="{FF2B5EF4-FFF2-40B4-BE49-F238E27FC236}">
                    <a16:creationId xmlns:a16="http://schemas.microsoft.com/office/drawing/2014/main" id="{F0B204B5-787F-B4AE-72E2-A8EE3EB9A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a:extLst>
                  <a:ext uri="{FF2B5EF4-FFF2-40B4-BE49-F238E27FC236}">
                    <a16:creationId xmlns:a16="http://schemas.microsoft.com/office/drawing/2014/main" id="{014E72BF-8FD7-77D0-3ECC-E1C69AB64352}"/>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5">
                <a:extLst>
                  <a:ext uri="{FF2B5EF4-FFF2-40B4-BE49-F238E27FC236}">
                    <a16:creationId xmlns:a16="http://schemas.microsoft.com/office/drawing/2014/main" id="{DAC548E6-26F0-D874-173A-574E9EF84503}"/>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6">
                <a:extLst>
                  <a:ext uri="{FF2B5EF4-FFF2-40B4-BE49-F238E27FC236}">
                    <a16:creationId xmlns:a16="http://schemas.microsoft.com/office/drawing/2014/main" id="{F459024E-A2AF-4E05-265A-7A7316F168A3}"/>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7">
                <a:extLst>
                  <a:ext uri="{FF2B5EF4-FFF2-40B4-BE49-F238E27FC236}">
                    <a16:creationId xmlns:a16="http://schemas.microsoft.com/office/drawing/2014/main" id="{19691D25-533E-2FEB-C3C8-1A1DD55D66ED}"/>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8">
                <a:extLst>
                  <a:ext uri="{FF2B5EF4-FFF2-40B4-BE49-F238E27FC236}">
                    <a16:creationId xmlns:a16="http://schemas.microsoft.com/office/drawing/2014/main" id="{2EBB0CEF-12F3-8F21-6A57-1C1A55F064B5}"/>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9">
                <a:extLst>
                  <a:ext uri="{FF2B5EF4-FFF2-40B4-BE49-F238E27FC236}">
                    <a16:creationId xmlns:a16="http://schemas.microsoft.com/office/drawing/2014/main" id="{235ADBCE-355B-9196-AAB7-A938AFA01190}"/>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2">
                <a:extLst>
                  <a:ext uri="{FF2B5EF4-FFF2-40B4-BE49-F238E27FC236}">
                    <a16:creationId xmlns:a16="http://schemas.microsoft.com/office/drawing/2014/main" id="{880DCA36-8B86-1862-7B35-A086132324A6}"/>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EAE54A2B-EAE5-43D8-587B-1CD811B1C47F}"/>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7" name="WordArt 10">
              <a:extLst>
                <a:ext uri="{FF2B5EF4-FFF2-40B4-BE49-F238E27FC236}">
                  <a16:creationId xmlns:a16="http://schemas.microsoft.com/office/drawing/2014/main" id="{0604C696-200D-F705-E2A4-514A21A35533}"/>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9" name="ZoneTexte 23">
              <a:extLst>
                <a:ext uri="{FF2B5EF4-FFF2-40B4-BE49-F238E27FC236}">
                  <a16:creationId xmlns:a16="http://schemas.microsoft.com/office/drawing/2014/main" id="{966948E4-EFCB-C70B-35EA-50D1124075E3}"/>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35" name="Image 34">
            <a:extLst>
              <a:ext uri="{FF2B5EF4-FFF2-40B4-BE49-F238E27FC236}">
                <a16:creationId xmlns:a16="http://schemas.microsoft.com/office/drawing/2014/main" id="{7D76DF83-69FF-CB3E-DAAE-12CFD9F9AADF}"/>
              </a:ext>
            </a:extLst>
          </p:cNvPr>
          <p:cNvPicPr>
            <a:picLocks noChangeAspect="1"/>
          </p:cNvPicPr>
          <p:nvPr/>
        </p:nvPicPr>
        <p:blipFill rotWithShape="1">
          <a:blip r:embed="rId4"/>
          <a:srcRect l="13088"/>
          <a:stretch/>
        </p:blipFill>
        <p:spPr>
          <a:xfrm>
            <a:off x="7510116" y="1932357"/>
            <a:ext cx="4514147" cy="3895466"/>
          </a:xfrm>
          <a:prstGeom prst="rect">
            <a:avLst/>
          </a:prstGeom>
        </p:spPr>
      </p:pic>
      <p:pic>
        <p:nvPicPr>
          <p:cNvPr id="37" name="Image 36">
            <a:extLst>
              <a:ext uri="{FF2B5EF4-FFF2-40B4-BE49-F238E27FC236}">
                <a16:creationId xmlns:a16="http://schemas.microsoft.com/office/drawing/2014/main" id="{87308C04-16DE-59F3-7BCB-7C6AD755E697}"/>
              </a:ext>
            </a:extLst>
          </p:cNvPr>
          <p:cNvPicPr>
            <a:picLocks noChangeAspect="1"/>
          </p:cNvPicPr>
          <p:nvPr/>
        </p:nvPicPr>
        <p:blipFill rotWithShape="1">
          <a:blip r:embed="rId5"/>
          <a:srcRect l="3945" t="8343" r="6699" b="1"/>
          <a:stretch/>
        </p:blipFill>
        <p:spPr>
          <a:xfrm>
            <a:off x="3719736" y="1539164"/>
            <a:ext cx="3580238" cy="4896544"/>
          </a:xfrm>
          <a:prstGeom prst="rect">
            <a:avLst/>
          </a:prstGeom>
        </p:spPr>
      </p:pic>
      <p:pic>
        <p:nvPicPr>
          <p:cNvPr id="39" name="Image 38">
            <a:extLst>
              <a:ext uri="{FF2B5EF4-FFF2-40B4-BE49-F238E27FC236}">
                <a16:creationId xmlns:a16="http://schemas.microsoft.com/office/drawing/2014/main" id="{471E4A13-A0A6-685C-7F1C-28D36D5036D6}"/>
              </a:ext>
            </a:extLst>
          </p:cNvPr>
          <p:cNvPicPr>
            <a:picLocks noChangeAspect="1"/>
          </p:cNvPicPr>
          <p:nvPr/>
        </p:nvPicPr>
        <p:blipFill rotWithShape="1">
          <a:blip r:embed="rId6"/>
          <a:srcRect r="29600" b="10101"/>
          <a:stretch/>
        </p:blipFill>
        <p:spPr>
          <a:xfrm>
            <a:off x="623392" y="1521547"/>
            <a:ext cx="2886202" cy="4914161"/>
          </a:xfrm>
          <a:prstGeom prst="rect">
            <a:avLst/>
          </a:prstGeom>
        </p:spPr>
      </p:pic>
      <p:sp>
        <p:nvSpPr>
          <p:cNvPr id="3" name="ZoneTexte 2">
            <a:extLst>
              <a:ext uri="{FF2B5EF4-FFF2-40B4-BE49-F238E27FC236}">
                <a16:creationId xmlns:a16="http://schemas.microsoft.com/office/drawing/2014/main" id="{E7E8F9A5-4FC7-07F9-E06B-9079B5D59A3A}"/>
              </a:ext>
            </a:extLst>
          </p:cNvPr>
          <p:cNvSpPr txBox="1"/>
          <p:nvPr/>
        </p:nvSpPr>
        <p:spPr>
          <a:xfrm>
            <a:off x="8008936" y="1370875"/>
            <a:ext cx="3673259" cy="400110"/>
          </a:xfrm>
          <a:prstGeom prst="rect">
            <a:avLst/>
          </a:prstGeom>
          <a:noFill/>
        </p:spPr>
        <p:txBody>
          <a:bodyPr wrap="square" rtlCol="0">
            <a:spAutoFit/>
          </a:bodyPr>
          <a:lstStyle/>
          <a:p>
            <a:r>
              <a:rPr lang="fr-FR" sz="2000" dirty="0">
                <a:solidFill>
                  <a:srgbClr val="FF0000"/>
                </a:solidFill>
              </a:rPr>
              <a:t>... ajustement du </a:t>
            </a:r>
            <a:r>
              <a:rPr lang="fr-FR" sz="2000" dirty="0" err="1">
                <a:solidFill>
                  <a:srgbClr val="FF0000"/>
                </a:solidFill>
              </a:rPr>
              <a:t>trancannage</a:t>
            </a:r>
            <a:endParaRPr lang="fr-FR" sz="2000" dirty="0">
              <a:solidFill>
                <a:srgbClr val="FF0000"/>
              </a:solidFill>
            </a:endParaRPr>
          </a:p>
        </p:txBody>
      </p:sp>
    </p:spTree>
    <p:extLst>
      <p:ext uri="{BB962C8B-B14F-4D97-AF65-F5344CB8AC3E}">
        <p14:creationId xmlns:p14="http://schemas.microsoft.com/office/powerpoint/2010/main" val="1111492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264024" y="51700"/>
            <a:ext cx="2696072" cy="571500"/>
          </a:xfrm>
        </p:spPr>
        <p:txBody>
          <a:bodyPr/>
          <a:lstStyle/>
          <a:p>
            <a:pPr algn="l"/>
            <a:r>
              <a:rPr sz="2800" b="1" dirty="0">
                <a:solidFill>
                  <a:schemeClr val="accent6"/>
                </a:solidFill>
                <a:latin typeface="Comic Sans MS" pitchFamily="66" charset="0"/>
              </a:rPr>
              <a:t>PIRATA FR3</a:t>
            </a:r>
            <a:r>
              <a:rPr lang="fr-FR" sz="2800" b="1" dirty="0">
                <a:solidFill>
                  <a:schemeClr val="accent6"/>
                </a:solidFill>
                <a:latin typeface="Comic Sans MS" pitchFamily="66" charset="0"/>
              </a:rPr>
              <a:t>4</a:t>
            </a:r>
            <a:endParaRPr sz="2800" b="1" dirty="0">
              <a:solidFill>
                <a:schemeClr val="accent6"/>
              </a:solidFill>
              <a:latin typeface="Comic Sans MS" pitchFamily="66" charset="0"/>
            </a:endParaRPr>
          </a:p>
        </p:txBody>
      </p:sp>
      <p:sp>
        <p:nvSpPr>
          <p:cNvPr id="2" name="ZoneTexte 1"/>
          <p:cNvSpPr txBox="1"/>
          <p:nvPr/>
        </p:nvSpPr>
        <p:spPr>
          <a:xfrm>
            <a:off x="367021" y="572238"/>
            <a:ext cx="4878259" cy="400110"/>
          </a:xfrm>
          <a:prstGeom prst="rect">
            <a:avLst/>
          </a:prstGeom>
          <a:noFill/>
        </p:spPr>
        <p:txBody>
          <a:bodyPr wrap="none" rtlCol="0">
            <a:spAutoFit/>
          </a:bodyPr>
          <a:lstStyle/>
          <a:p>
            <a:r>
              <a:rPr lang="fr-FR" sz="2000" b="1" dirty="0"/>
              <a:t>2</a:t>
            </a:r>
            <a:r>
              <a:rPr lang="fr-FR" sz="2000" b="1" baseline="30000" dirty="0"/>
              <a:t> </a:t>
            </a:r>
            <a:r>
              <a:rPr lang="fr-FR" sz="2000" b="1" dirty="0"/>
              <a:t>mars : 9°N - 20°W – Dôme de Guinée </a:t>
            </a:r>
          </a:p>
        </p:txBody>
      </p:sp>
      <p:sp>
        <p:nvSpPr>
          <p:cNvPr id="8" name="ZoneTexte 7"/>
          <p:cNvSpPr txBox="1"/>
          <p:nvPr/>
        </p:nvSpPr>
        <p:spPr>
          <a:xfrm>
            <a:off x="736606" y="971448"/>
            <a:ext cx="9750907" cy="400110"/>
          </a:xfrm>
          <a:prstGeom prst="rect">
            <a:avLst/>
          </a:prstGeom>
          <a:noFill/>
        </p:spPr>
        <p:txBody>
          <a:bodyPr wrap="square" rtlCol="0">
            <a:spAutoFit/>
          </a:bodyPr>
          <a:lstStyle/>
          <a:p>
            <a:r>
              <a:rPr lang="fr-FR" sz="2000" dirty="0"/>
              <a:t>2</a:t>
            </a:r>
            <a:r>
              <a:rPr lang="fr-FR" sz="2000" baseline="30000" dirty="0"/>
              <a:t>nd </a:t>
            </a:r>
            <a:r>
              <a:rPr lang="fr-FR" sz="2000" dirty="0"/>
              <a:t>et 3</a:t>
            </a:r>
            <a:r>
              <a:rPr lang="fr-FR" sz="2000" baseline="30000" dirty="0"/>
              <a:t>ème</a:t>
            </a:r>
            <a:r>
              <a:rPr lang="fr-FR" sz="2000" dirty="0"/>
              <a:t> profils CTDO2/LADCP &amp; déploiement du second BGC-ARGO </a:t>
            </a:r>
          </a:p>
        </p:txBody>
      </p:sp>
      <p:sp>
        <p:nvSpPr>
          <p:cNvPr id="21" name="ZoneTexte 20">
            <a:extLst>
              <a:ext uri="{FF2B5EF4-FFF2-40B4-BE49-F238E27FC236}">
                <a16:creationId xmlns:a16="http://schemas.microsoft.com/office/drawing/2014/main" id="{DA32986B-79A3-BD3C-C634-65CD27ADDC25}"/>
              </a:ext>
            </a:extLst>
          </p:cNvPr>
          <p:cNvSpPr txBox="1"/>
          <p:nvPr/>
        </p:nvSpPr>
        <p:spPr>
          <a:xfrm>
            <a:off x="8626627" y="5717801"/>
            <a:ext cx="2888932" cy="461665"/>
          </a:xfrm>
          <a:prstGeom prst="rect">
            <a:avLst/>
          </a:prstGeom>
          <a:noFill/>
        </p:spPr>
        <p:txBody>
          <a:bodyPr wrap="none" rtlCol="0">
            <a:spAutoFit/>
          </a:bodyPr>
          <a:lstStyle/>
          <a:p>
            <a:r>
              <a:rPr lang="fr-FR" sz="2400" dirty="0">
                <a:solidFill>
                  <a:srgbClr val="FF0000"/>
                </a:solidFill>
              </a:rPr>
              <a:t>=&gt; Déploiement OK</a:t>
            </a:r>
          </a:p>
        </p:txBody>
      </p:sp>
      <p:grpSp>
        <p:nvGrpSpPr>
          <p:cNvPr id="15" name="Groupe 27">
            <a:extLst>
              <a:ext uri="{FF2B5EF4-FFF2-40B4-BE49-F238E27FC236}">
                <a16:creationId xmlns:a16="http://schemas.microsoft.com/office/drawing/2014/main" id="{34C04968-C9A3-C88E-DA9B-802E44921F7E}"/>
              </a:ext>
            </a:extLst>
          </p:cNvPr>
          <p:cNvGrpSpPr>
            <a:grpSpLocks noChangeAspect="1"/>
          </p:cNvGrpSpPr>
          <p:nvPr/>
        </p:nvGrpSpPr>
        <p:grpSpPr bwMode="auto">
          <a:xfrm>
            <a:off x="10488489" y="32059"/>
            <a:ext cx="1435307" cy="1260000"/>
            <a:chOff x="2590800" y="1524000"/>
            <a:chExt cx="4203700" cy="3592513"/>
          </a:xfrm>
        </p:grpSpPr>
        <p:grpSp>
          <p:nvGrpSpPr>
            <p:cNvPr id="16" name="Group 14">
              <a:extLst>
                <a:ext uri="{FF2B5EF4-FFF2-40B4-BE49-F238E27FC236}">
                  <a16:creationId xmlns:a16="http://schemas.microsoft.com/office/drawing/2014/main" id="{0B9865BB-5B0D-3890-244B-5349BB2D6722}"/>
                </a:ext>
              </a:extLst>
            </p:cNvPr>
            <p:cNvGrpSpPr>
              <a:grpSpLocks/>
            </p:cNvGrpSpPr>
            <p:nvPr/>
          </p:nvGrpSpPr>
          <p:grpSpPr bwMode="auto">
            <a:xfrm>
              <a:off x="2590800" y="1524000"/>
              <a:ext cx="4203700" cy="3592513"/>
              <a:chOff x="1632" y="960"/>
              <a:chExt cx="2648" cy="2263"/>
            </a:xfrm>
          </p:grpSpPr>
          <p:pic>
            <p:nvPicPr>
              <p:cNvPr id="22" name="Picture 3" descr="logoPIRATA">
                <a:extLst>
                  <a:ext uri="{FF2B5EF4-FFF2-40B4-BE49-F238E27FC236}">
                    <a16:creationId xmlns:a16="http://schemas.microsoft.com/office/drawing/2014/main" id="{F0B204B5-787F-B4AE-72E2-A8EE3EB9A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960"/>
                <a:ext cx="2648" cy="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a:extLst>
                  <a:ext uri="{FF2B5EF4-FFF2-40B4-BE49-F238E27FC236}">
                    <a16:creationId xmlns:a16="http://schemas.microsoft.com/office/drawing/2014/main" id="{014E72BF-8FD7-77D0-3ECC-E1C69AB64352}"/>
                  </a:ext>
                </a:extLst>
              </p:cNvPr>
              <p:cNvSpPr>
                <a:spLocks noChangeAspect="1" noChangeArrowheads="1"/>
              </p:cNvSpPr>
              <p:nvPr/>
            </p:nvSpPr>
            <p:spPr bwMode="auto">
              <a:xfrm flipH="1">
                <a:off x="3582" y="2564"/>
                <a:ext cx="61" cy="61"/>
              </a:xfrm>
              <a:prstGeom prst="ellipse">
                <a:avLst/>
              </a:prstGeom>
              <a:solidFill>
                <a:srgbClr val="7030A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4" name="Oval 5">
                <a:extLst>
                  <a:ext uri="{FF2B5EF4-FFF2-40B4-BE49-F238E27FC236}">
                    <a16:creationId xmlns:a16="http://schemas.microsoft.com/office/drawing/2014/main" id="{DAC548E6-26F0-D874-173A-574E9EF84503}"/>
                  </a:ext>
                </a:extLst>
              </p:cNvPr>
              <p:cNvSpPr>
                <a:spLocks noChangeAspect="1" noChangeArrowheads="1"/>
              </p:cNvSpPr>
              <p:nvPr/>
            </p:nvSpPr>
            <p:spPr bwMode="auto">
              <a:xfrm>
                <a:off x="3002" y="2388"/>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5" name="Oval 6">
                <a:extLst>
                  <a:ext uri="{FF2B5EF4-FFF2-40B4-BE49-F238E27FC236}">
                    <a16:creationId xmlns:a16="http://schemas.microsoft.com/office/drawing/2014/main" id="{F459024E-A2AF-4E05-265A-7A7316F168A3}"/>
                  </a:ext>
                </a:extLst>
              </p:cNvPr>
              <p:cNvSpPr>
                <a:spLocks noChangeAspect="1" noChangeArrowheads="1"/>
              </p:cNvSpPr>
              <p:nvPr/>
            </p:nvSpPr>
            <p:spPr bwMode="auto">
              <a:xfrm>
                <a:off x="2945" y="2502"/>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6" name="Oval 7">
                <a:extLst>
                  <a:ext uri="{FF2B5EF4-FFF2-40B4-BE49-F238E27FC236}">
                    <a16:creationId xmlns:a16="http://schemas.microsoft.com/office/drawing/2014/main" id="{19691D25-533E-2FEB-C3C8-1A1DD55D66ED}"/>
                  </a:ext>
                </a:extLst>
              </p:cNvPr>
              <p:cNvSpPr>
                <a:spLocks noChangeAspect="1" noChangeArrowheads="1"/>
              </p:cNvSpPr>
              <p:nvPr/>
            </p:nvSpPr>
            <p:spPr bwMode="auto">
              <a:xfrm>
                <a:off x="2888" y="2616"/>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7" name="Oval 8">
                <a:extLst>
                  <a:ext uri="{FF2B5EF4-FFF2-40B4-BE49-F238E27FC236}">
                    <a16:creationId xmlns:a16="http://schemas.microsoft.com/office/drawing/2014/main" id="{2EBB0CEF-12F3-8F21-6A57-1C1A55F064B5}"/>
                  </a:ext>
                </a:extLst>
              </p:cNvPr>
              <p:cNvSpPr>
                <a:spLocks noChangeAspect="1" noChangeArrowheads="1"/>
              </p:cNvSpPr>
              <p:nvPr/>
            </p:nvSpPr>
            <p:spPr bwMode="auto">
              <a:xfrm>
                <a:off x="3288" y="1979"/>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8" name="Oval 9">
                <a:extLst>
                  <a:ext uri="{FF2B5EF4-FFF2-40B4-BE49-F238E27FC236}">
                    <a16:creationId xmlns:a16="http://schemas.microsoft.com/office/drawing/2014/main" id="{235ADBCE-355B-9196-AAB7-A938AFA01190}"/>
                  </a:ext>
                </a:extLst>
              </p:cNvPr>
              <p:cNvSpPr>
                <a:spLocks noChangeAspect="1" noChangeArrowheads="1"/>
              </p:cNvSpPr>
              <p:nvPr/>
            </p:nvSpPr>
            <p:spPr bwMode="auto">
              <a:xfrm>
                <a:off x="3288" y="1797"/>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29" name="Oval 12">
                <a:extLst>
                  <a:ext uri="{FF2B5EF4-FFF2-40B4-BE49-F238E27FC236}">
                    <a16:creationId xmlns:a16="http://schemas.microsoft.com/office/drawing/2014/main" id="{880DCA36-8B86-1862-7B35-A086132324A6}"/>
                  </a:ext>
                </a:extLst>
              </p:cNvPr>
              <p:cNvSpPr>
                <a:spLocks noChangeAspect="1" noChangeArrowheads="1"/>
              </p:cNvSpPr>
              <p:nvPr/>
            </p:nvSpPr>
            <p:spPr bwMode="auto">
              <a:xfrm>
                <a:off x="3288"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sp>
            <p:nvSpPr>
              <p:cNvPr id="33" name="Oval 13">
                <a:extLst>
                  <a:ext uri="{FF2B5EF4-FFF2-40B4-BE49-F238E27FC236}">
                    <a16:creationId xmlns:a16="http://schemas.microsoft.com/office/drawing/2014/main" id="{EAE54A2B-EAE5-43D8-587B-1CD811B1C47F}"/>
                  </a:ext>
                </a:extLst>
              </p:cNvPr>
              <p:cNvSpPr>
                <a:spLocks noChangeAspect="1" noChangeArrowheads="1"/>
              </p:cNvSpPr>
              <p:nvPr/>
            </p:nvSpPr>
            <p:spPr bwMode="auto">
              <a:xfrm>
                <a:off x="2789" y="1570"/>
                <a:ext cx="57" cy="57"/>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latin typeface="Times New Roman" panose="02020603050405020304" pitchFamily="18" charset="0"/>
                </a:endParaRPr>
              </a:p>
            </p:txBody>
          </p:sp>
        </p:grpSp>
        <p:sp>
          <p:nvSpPr>
            <p:cNvPr id="17" name="WordArt 10">
              <a:extLst>
                <a:ext uri="{FF2B5EF4-FFF2-40B4-BE49-F238E27FC236}">
                  <a16:creationId xmlns:a16="http://schemas.microsoft.com/office/drawing/2014/main" id="{0604C696-200D-F705-E2A4-514A21A35533}"/>
                </a:ext>
              </a:extLst>
            </p:cNvPr>
            <p:cNvSpPr>
              <a:spLocks noChangeAspect="1" noChangeArrowheads="1" noChangeShapeType="1" noTextEdit="1"/>
            </p:cNvSpPr>
            <p:nvPr/>
          </p:nvSpPr>
          <p:spPr bwMode="auto">
            <a:xfrm>
              <a:off x="4960665" y="4482490"/>
              <a:ext cx="1548358" cy="242887"/>
            </a:xfrm>
            <a:prstGeom prst="rect">
              <a:avLst/>
            </a:prstGeom>
          </p:spPr>
          <p:txBody>
            <a:bodyPr spcFirstLastPara="1" wrap="none" fromWordArt="1">
              <a:prstTxWarp prst="textArchUp">
                <a:avLst>
                  <a:gd name="adj" fmla="val 10800000"/>
                </a:avLst>
              </a:prstTxWarp>
            </a:bodyPr>
            <a:lstStyle/>
            <a:p>
              <a:pPr algn="ctr"/>
              <a:r>
                <a:rPr lang="fr-FR" sz="1600" kern="10" dirty="0">
                  <a:ln w="3175">
                    <a:solidFill>
                      <a:srgbClr val="000000"/>
                    </a:solidFill>
                    <a:round/>
                    <a:headEnd/>
                    <a:tailEnd/>
                  </a:ln>
                  <a:solidFill>
                    <a:srgbClr val="0033CC"/>
                  </a:solidFill>
                  <a:latin typeface="Arial Black" panose="020B0604020202020204" pitchFamily="34" charset="0"/>
                  <a:cs typeface="Arial Black" panose="020B0604020202020204" pitchFamily="34" charset="0"/>
                </a:rPr>
                <a:t>1997-2024</a:t>
              </a:r>
            </a:p>
          </p:txBody>
        </p:sp>
        <p:sp>
          <p:nvSpPr>
            <p:cNvPr id="19" name="ZoneTexte 23">
              <a:extLst>
                <a:ext uri="{FF2B5EF4-FFF2-40B4-BE49-F238E27FC236}">
                  <a16:creationId xmlns:a16="http://schemas.microsoft.com/office/drawing/2014/main" id="{966948E4-EFCB-C70B-35EA-50D1124075E3}"/>
                </a:ext>
              </a:extLst>
            </p:cNvPr>
            <p:cNvSpPr txBox="1">
              <a:spLocks noChangeArrowheads="1"/>
            </p:cNvSpPr>
            <p:nvPr/>
          </p:nvSpPr>
          <p:spPr bwMode="auto">
            <a:xfrm>
              <a:off x="5614458" y="3241556"/>
              <a:ext cx="1847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700">
                <a:latin typeface="Times New Roman" panose="02020603050405020304" pitchFamily="18" charset="0"/>
              </a:endParaRPr>
            </a:p>
          </p:txBody>
        </p:sp>
      </p:grpSp>
      <p:pic>
        <p:nvPicPr>
          <p:cNvPr id="4" name="Image 3">
            <a:extLst>
              <a:ext uri="{FF2B5EF4-FFF2-40B4-BE49-F238E27FC236}">
                <a16:creationId xmlns:a16="http://schemas.microsoft.com/office/drawing/2014/main" id="{6C013951-D656-451D-8EFE-C4F9CB319263}"/>
              </a:ext>
            </a:extLst>
          </p:cNvPr>
          <p:cNvPicPr>
            <a:picLocks noChangeAspect="1"/>
          </p:cNvPicPr>
          <p:nvPr/>
        </p:nvPicPr>
        <p:blipFill>
          <a:blip r:embed="rId4"/>
          <a:stretch>
            <a:fillRect/>
          </a:stretch>
        </p:blipFill>
        <p:spPr>
          <a:xfrm>
            <a:off x="4914556" y="1369749"/>
            <a:ext cx="2952328" cy="5248583"/>
          </a:xfrm>
          <a:prstGeom prst="rect">
            <a:avLst/>
          </a:prstGeom>
          <a:ln>
            <a:solidFill>
              <a:schemeClr val="tx1"/>
            </a:solidFill>
          </a:ln>
        </p:spPr>
      </p:pic>
      <p:pic>
        <p:nvPicPr>
          <p:cNvPr id="6" name="Image 5">
            <a:extLst>
              <a:ext uri="{FF2B5EF4-FFF2-40B4-BE49-F238E27FC236}">
                <a16:creationId xmlns:a16="http://schemas.microsoft.com/office/drawing/2014/main" id="{F5F792FC-0A69-F64F-17A7-FE5365BAEBA3}"/>
              </a:ext>
            </a:extLst>
          </p:cNvPr>
          <p:cNvPicPr>
            <a:picLocks noChangeAspect="1"/>
          </p:cNvPicPr>
          <p:nvPr/>
        </p:nvPicPr>
        <p:blipFill rotWithShape="1">
          <a:blip r:embed="rId5"/>
          <a:srcRect t="13305" b="13962"/>
          <a:stretch/>
        </p:blipFill>
        <p:spPr>
          <a:xfrm>
            <a:off x="8608147" y="1453426"/>
            <a:ext cx="3087506" cy="3992255"/>
          </a:xfrm>
          <a:prstGeom prst="rect">
            <a:avLst/>
          </a:prstGeom>
          <a:ln>
            <a:solidFill>
              <a:schemeClr val="tx1"/>
            </a:solidFill>
          </a:ln>
        </p:spPr>
      </p:pic>
      <p:pic>
        <p:nvPicPr>
          <p:cNvPr id="9" name="Image 8">
            <a:extLst>
              <a:ext uri="{FF2B5EF4-FFF2-40B4-BE49-F238E27FC236}">
                <a16:creationId xmlns:a16="http://schemas.microsoft.com/office/drawing/2014/main" id="{9DAA1AE7-5F1F-A73D-2C9B-2B24CBAB8F30}"/>
              </a:ext>
            </a:extLst>
          </p:cNvPr>
          <p:cNvPicPr>
            <a:picLocks noChangeAspect="1"/>
          </p:cNvPicPr>
          <p:nvPr/>
        </p:nvPicPr>
        <p:blipFill rotWithShape="1">
          <a:blip r:embed="rId6"/>
          <a:srcRect t="5725" r="8934" b="16401"/>
          <a:stretch/>
        </p:blipFill>
        <p:spPr>
          <a:xfrm>
            <a:off x="824406" y="1369749"/>
            <a:ext cx="3391673" cy="5156187"/>
          </a:xfrm>
          <a:prstGeom prst="rect">
            <a:avLst/>
          </a:prstGeom>
          <a:ln>
            <a:solidFill>
              <a:schemeClr val="tx1"/>
            </a:solidFill>
          </a:ln>
        </p:spPr>
      </p:pic>
    </p:spTree>
    <p:extLst>
      <p:ext uri="{BB962C8B-B14F-4D97-AF65-F5344CB8AC3E}">
        <p14:creationId xmlns:p14="http://schemas.microsoft.com/office/powerpoint/2010/main" val="1800623817"/>
      </p:ext>
    </p:extLst>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31603</TotalTime>
  <Words>2501</Words>
  <Application>Microsoft Macintosh PowerPoint</Application>
  <PresentationFormat>Grand écran</PresentationFormat>
  <Paragraphs>408</Paragraphs>
  <Slides>37</Slides>
  <Notes>37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37</vt:i4>
      </vt:variant>
    </vt:vector>
  </HeadingPairs>
  <TitlesOfParts>
    <vt:vector size="46" baseType="lpstr">
      <vt:lpstr>Arial</vt:lpstr>
      <vt:lpstr>Arial Black</vt:lpstr>
      <vt:lpstr>Calibri</vt:lpstr>
      <vt:lpstr>Comic Sans MS</vt:lpstr>
      <vt:lpstr>Symbol</vt:lpstr>
      <vt:lpstr>Times New Roman</vt:lpstr>
      <vt:lpstr>Verdana</vt:lpstr>
      <vt:lpstr>Wingdings</vt:lpstr>
      <vt:lpstr>Design padrão</vt:lpstr>
      <vt:lpstr>Présentation PowerPoint</vt:lpstr>
      <vt:lpstr>Présentation PowerPoint</vt:lpstr>
      <vt:lpstr>Présentation PowerPoint</vt:lpstr>
      <vt:lpstr>PIRATA FR34</vt:lpstr>
      <vt:lpstr>PIRATA FR34</vt:lpstr>
      <vt:lpstr>PIRATA FR34</vt:lpstr>
      <vt:lpstr>PIRATA FR34</vt:lpstr>
      <vt:lpstr>PIRATA FR34</vt:lpstr>
      <vt:lpstr>PIRATA FR34</vt:lpstr>
      <vt:lpstr>PIRATA FR34</vt:lpstr>
      <vt:lpstr>PIRATA FR34</vt:lpstr>
      <vt:lpstr>PIRATA FR34</vt:lpstr>
      <vt:lpstr>PIRATA FR34</vt:lpstr>
      <vt:lpstr>PIRATA FR34</vt:lpstr>
      <vt:lpstr>PIRATA FR34</vt:lpstr>
      <vt:lpstr>PIRATA FR34</vt:lpstr>
      <vt:lpstr>PIRATA FR34</vt:lpstr>
      <vt:lpstr>PIRATA FR34</vt:lpstr>
      <vt:lpstr>Présentation PowerPoint</vt:lpstr>
      <vt:lpstr>PIRATA FR34</vt:lpstr>
      <vt:lpstr>PIRATA FR34</vt:lpstr>
      <vt:lpstr>PIRATA FR34</vt:lpstr>
      <vt:lpstr>Présentation PowerPoint</vt:lpstr>
      <vt:lpstr>Présentation PowerPoint</vt:lpstr>
      <vt:lpstr>PIRATA FR34</vt:lpstr>
      <vt:lpstr>PIRATA FR34</vt:lpstr>
      <vt:lpstr>PIRATA FR34</vt:lpstr>
      <vt:lpstr>PIRATA FR34</vt:lpstr>
      <vt:lpstr>PIRATA FR34</vt:lpstr>
      <vt:lpstr>PIRATA FR34</vt:lpstr>
      <vt:lpstr>PIRATA FR34</vt:lpstr>
      <vt:lpstr>PIRATA FR34</vt:lpstr>
      <vt:lpstr>PIRATA FR34</vt:lpstr>
      <vt:lpstr>PIRATA FR34</vt:lpstr>
      <vt:lpstr>PIRATA FR34</vt:lpstr>
      <vt:lpstr>ET TOUT ÇA GRACE À QUI ?</vt:lpstr>
      <vt:lpstr>Présentation PowerPoint</vt:lpstr>
    </vt:vector>
  </TitlesOfParts>
  <Company>Bianca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BIANCA</dc:creator>
  <cp:lastModifiedBy>JEROME LLIDO</cp:lastModifiedBy>
  <cp:revision>1565</cp:revision>
  <dcterms:created xsi:type="dcterms:W3CDTF">2009-02-16T01:19:03Z</dcterms:created>
  <dcterms:modified xsi:type="dcterms:W3CDTF">2024-04-02T18:05:29Z</dcterms:modified>
</cp:coreProperties>
</file>